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98" r:id="rId4"/>
    <p:sldId id="299" r:id="rId5"/>
    <p:sldId id="258" r:id="rId6"/>
    <p:sldId id="264" r:id="rId7"/>
    <p:sldId id="300" r:id="rId8"/>
    <p:sldId id="303" r:id="rId9"/>
    <p:sldId id="302" r:id="rId10"/>
    <p:sldId id="305" r:id="rId11"/>
    <p:sldId id="304" r:id="rId12"/>
    <p:sldId id="306" r:id="rId13"/>
    <p:sldId id="307" r:id="rId14"/>
    <p:sldId id="308" r:id="rId15"/>
    <p:sldId id="309" r:id="rId16"/>
    <p:sldId id="333" r:id="rId17"/>
    <p:sldId id="334" r:id="rId18"/>
    <p:sldId id="294" r:id="rId19"/>
    <p:sldId id="310" r:id="rId20"/>
    <p:sldId id="331" r:id="rId21"/>
    <p:sldId id="332" r:id="rId22"/>
    <p:sldId id="320" r:id="rId23"/>
    <p:sldId id="311" r:id="rId24"/>
    <p:sldId id="312" r:id="rId25"/>
    <p:sldId id="338" r:id="rId26"/>
    <p:sldId id="339" r:id="rId27"/>
    <p:sldId id="340" r:id="rId28"/>
    <p:sldId id="341" r:id="rId29"/>
    <p:sldId id="313" r:id="rId30"/>
    <p:sldId id="314" r:id="rId31"/>
    <p:sldId id="318" r:id="rId32"/>
    <p:sldId id="335" r:id="rId33"/>
    <p:sldId id="336" r:id="rId34"/>
    <p:sldId id="337" r:id="rId35"/>
    <p:sldId id="343" r:id="rId36"/>
    <p:sldId id="316" r:id="rId37"/>
    <p:sldId id="317" r:id="rId38"/>
    <p:sldId id="321" r:id="rId39"/>
    <p:sldId id="322" r:id="rId40"/>
    <p:sldId id="323" r:id="rId41"/>
    <p:sldId id="324" r:id="rId42"/>
    <p:sldId id="325" r:id="rId43"/>
    <p:sldId id="326" r:id="rId44"/>
    <p:sldId id="327" r:id="rId45"/>
    <p:sldId id="328" r:id="rId46"/>
    <p:sldId id="329" r:id="rId47"/>
    <p:sldId id="330" r:id="rId48"/>
    <p:sldId id="34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8ED"/>
    <a:srgbClr val="DEE9ED"/>
    <a:srgbClr val="8CE7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86" d="100"/>
          <a:sy n="86" d="100"/>
        </p:scale>
        <p:origin x="1349"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4023592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8264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411226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11376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171456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51747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66257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192892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428201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58107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887172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2F5F8-F761-48C6-9267-8C5034088554}" type="datetimeFigureOut">
              <a:rPr lang="zh-CN" altLang="en-US" smtClean="0"/>
              <a:t>2018/3/26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779246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F21DB69-D16D-44FC-9F5C-C033F6E4BE7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8"/>
                    </a14:imgEffect>
                  </a14:imgLayer>
                </a14:imgProps>
              </a:ext>
              <a:ext uri="{28A0092B-C50C-407E-A947-70E740481C1C}">
                <a14:useLocalDpi xmlns:a14="http://schemas.microsoft.com/office/drawing/2010/main" val="0"/>
              </a:ext>
            </a:extLst>
          </a:blip>
          <a:srcRect l="5556" r="5556"/>
          <a:stretch/>
        </p:blipFill>
        <p:spPr>
          <a:xfrm>
            <a:off x="0" y="0"/>
            <a:ext cx="9144000" cy="6858000"/>
          </a:xfrm>
          <a:prstGeom prst="rect">
            <a:avLst/>
          </a:prstGeom>
          <a:effectLst/>
        </p:spPr>
      </p:pic>
      <p:sp>
        <p:nvSpPr>
          <p:cNvPr id="7" name="文本框 6">
            <a:extLst>
              <a:ext uri="{FF2B5EF4-FFF2-40B4-BE49-F238E27FC236}">
                <a16:creationId xmlns:a16="http://schemas.microsoft.com/office/drawing/2014/main" id="{DF1CAF7A-485D-48E2-8957-481362572240}"/>
              </a:ext>
            </a:extLst>
          </p:cNvPr>
          <p:cNvSpPr txBox="1"/>
          <p:nvPr/>
        </p:nvSpPr>
        <p:spPr>
          <a:xfrm>
            <a:off x="1345724" y="2709396"/>
            <a:ext cx="6452552"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聊天辅助软件开发项目计划</a:t>
            </a:r>
          </a:p>
        </p:txBody>
      </p:sp>
      <p:sp>
        <p:nvSpPr>
          <p:cNvPr id="4" name="矩形 3">
            <a:extLst>
              <a:ext uri="{FF2B5EF4-FFF2-40B4-BE49-F238E27FC236}">
                <a16:creationId xmlns:a16="http://schemas.microsoft.com/office/drawing/2014/main" id="{62DC3C69-1EE4-4ABC-AB79-E9E4D64C1148}"/>
              </a:ext>
            </a:extLst>
          </p:cNvPr>
          <p:cNvSpPr/>
          <p:nvPr/>
        </p:nvSpPr>
        <p:spPr>
          <a:xfrm>
            <a:off x="2286000" y="3429000"/>
            <a:ext cx="5144610" cy="707886"/>
          </a:xfrm>
          <a:prstGeom prst="rect">
            <a:avLst/>
          </a:prstGeom>
        </p:spPr>
        <p:txBody>
          <a:bodyPr wrap="square">
            <a:spAutoFit/>
          </a:bodyPr>
          <a:lstStyle/>
          <a:p>
            <a:r>
              <a:rPr lang="zh-CN" altLang="en-US" sz="2000" dirty="0">
                <a:solidFill>
                  <a:schemeClr val="bg1"/>
                </a:solidFill>
                <a:latin typeface="微软雅黑 Light" panose="020B0502040204020203" pitchFamily="34" charset="-122"/>
                <a:ea typeface="微软雅黑 Light" panose="020B0502040204020203" pitchFamily="34" charset="-122"/>
              </a:rPr>
              <a:t>苏碧青 </a:t>
            </a:r>
            <a:r>
              <a:rPr lang="en-US" altLang="zh-CN" sz="2000" dirty="0">
                <a:solidFill>
                  <a:schemeClr val="bg1"/>
                </a:solidFill>
                <a:latin typeface="微软雅黑 Light" panose="020B0502040204020203" pitchFamily="34" charset="-122"/>
                <a:ea typeface="微软雅黑 Light" panose="020B0502040204020203" pitchFamily="34" charset="-122"/>
              </a:rPr>
              <a:t>31601382          </a:t>
            </a:r>
            <a:r>
              <a:rPr lang="zh-CN" altLang="en-US" sz="2000" dirty="0">
                <a:solidFill>
                  <a:schemeClr val="bg1"/>
                </a:solidFill>
                <a:latin typeface="微软雅黑 Light" panose="020B0502040204020203" pitchFamily="34" charset="-122"/>
                <a:ea typeface="微软雅黑 Light" panose="020B0502040204020203" pitchFamily="34" charset="-122"/>
              </a:rPr>
              <a:t>陈铭阳 </a:t>
            </a:r>
            <a:r>
              <a:rPr lang="en-US" altLang="zh-CN" sz="2000" dirty="0">
                <a:solidFill>
                  <a:schemeClr val="bg1"/>
                </a:solidFill>
                <a:latin typeface="微软雅黑 Light" panose="020B0502040204020203" pitchFamily="34" charset="-122"/>
                <a:ea typeface="微软雅黑 Light" panose="020B0502040204020203" pitchFamily="34" charset="-122"/>
              </a:rPr>
              <a:t>31601386</a:t>
            </a:r>
          </a:p>
          <a:p>
            <a:r>
              <a:rPr lang="zh-CN" altLang="en-US" sz="2000" dirty="0">
                <a:solidFill>
                  <a:schemeClr val="bg1"/>
                </a:solidFill>
                <a:latin typeface="微软雅黑 Light" panose="020B0502040204020203" pitchFamily="34" charset="-122"/>
                <a:ea typeface="微软雅黑 Light" panose="020B0502040204020203" pitchFamily="34" charset="-122"/>
              </a:rPr>
              <a:t>刘乐威 </a:t>
            </a:r>
            <a:r>
              <a:rPr lang="en-US" altLang="zh-CN" sz="2000" dirty="0">
                <a:solidFill>
                  <a:schemeClr val="bg1"/>
                </a:solidFill>
                <a:latin typeface="微软雅黑 Light" panose="020B0502040204020203" pitchFamily="34" charset="-122"/>
                <a:ea typeface="微软雅黑 Light" panose="020B0502040204020203" pitchFamily="34" charset="-122"/>
              </a:rPr>
              <a:t>31601400          </a:t>
            </a:r>
            <a:r>
              <a:rPr lang="zh-CN" altLang="en-US" sz="2000" dirty="0">
                <a:solidFill>
                  <a:schemeClr val="bg1"/>
                </a:solidFill>
                <a:latin typeface="微软雅黑 Light" panose="020B0502040204020203" pitchFamily="34" charset="-122"/>
                <a:ea typeface="微软雅黑 Light" panose="020B0502040204020203" pitchFamily="34" charset="-122"/>
              </a:rPr>
              <a:t>蓝舒雯 </a:t>
            </a:r>
            <a:r>
              <a:rPr lang="en-US" altLang="zh-CN" sz="2000" dirty="0">
                <a:solidFill>
                  <a:schemeClr val="bg1"/>
                </a:solidFill>
                <a:latin typeface="微软雅黑 Light" panose="020B0502040204020203" pitchFamily="34" charset="-122"/>
                <a:ea typeface="微软雅黑 Light" panose="020B0502040204020203" pitchFamily="34" charset="-122"/>
              </a:rPr>
              <a:t>31601380</a:t>
            </a:r>
          </a:p>
        </p:txBody>
      </p:sp>
      <p:sp>
        <p:nvSpPr>
          <p:cNvPr id="5" name="文本框 4">
            <a:extLst>
              <a:ext uri="{FF2B5EF4-FFF2-40B4-BE49-F238E27FC236}">
                <a16:creationId xmlns:a16="http://schemas.microsoft.com/office/drawing/2014/main" id="{D8C125D7-02D9-41A5-85AF-3CDCC899F83C}"/>
              </a:ext>
            </a:extLst>
          </p:cNvPr>
          <p:cNvSpPr txBox="1"/>
          <p:nvPr/>
        </p:nvSpPr>
        <p:spPr>
          <a:xfrm>
            <a:off x="3173219" y="6126678"/>
            <a:ext cx="3100529"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2018</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25</a:t>
            </a:r>
            <a:r>
              <a:rPr lang="zh-CN" altLang="en-US" sz="1600" dirty="0">
                <a:solidFill>
                  <a:schemeClr val="bg1"/>
                </a:solidFill>
                <a:latin typeface="微软雅黑" panose="020B0503020204020204" pitchFamily="34" charset="-122"/>
                <a:ea typeface="微软雅黑" panose="020B0503020204020204" pitchFamily="34" charset="-122"/>
              </a:rPr>
              <a:t>日 </a:t>
            </a:r>
            <a:r>
              <a:rPr lang="en-US" altLang="zh-CN" sz="1600" dirty="0">
                <a:solidFill>
                  <a:schemeClr val="bg1"/>
                </a:solidFill>
                <a:latin typeface="微软雅黑" panose="020B0503020204020204" pitchFamily="34" charset="-122"/>
                <a:ea typeface="微软雅黑" panose="020B0503020204020204" pitchFamily="34" charset="-122"/>
              </a:rPr>
              <a:t>SE2018</a:t>
            </a:r>
            <a:r>
              <a:rPr lang="zh-CN" altLang="en-US" sz="1600" dirty="0">
                <a:solidFill>
                  <a:schemeClr val="bg1"/>
                </a:solidFill>
                <a:latin typeface="微软雅黑" panose="020B0503020204020204" pitchFamily="34" charset="-122"/>
                <a:ea typeface="微软雅黑" panose="020B0503020204020204" pitchFamily="34" charset="-122"/>
              </a:rPr>
              <a:t>春</a:t>
            </a:r>
            <a:r>
              <a:rPr lang="en-US" altLang="zh-CN" sz="1600" dirty="0">
                <a:solidFill>
                  <a:schemeClr val="bg1"/>
                </a:solidFill>
                <a:latin typeface="微软雅黑" panose="020B0503020204020204" pitchFamily="34" charset="-122"/>
                <a:ea typeface="微软雅黑" panose="020B0503020204020204" pitchFamily="34" charset="-122"/>
              </a:rPr>
              <a:t>-G11</a:t>
            </a:r>
          </a:p>
        </p:txBody>
      </p:sp>
    </p:spTree>
    <p:extLst>
      <p:ext uri="{BB962C8B-B14F-4D97-AF65-F5344CB8AC3E}">
        <p14:creationId xmlns:p14="http://schemas.microsoft.com/office/powerpoint/2010/main" val="37148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4" y="1387822"/>
            <a:ext cx="4803748" cy="1881406"/>
            <a:chOff x="3164594" y="1254859"/>
            <a:chExt cx="4803748" cy="1881406"/>
          </a:xfrm>
        </p:grpSpPr>
        <p:sp>
          <p:nvSpPr>
            <p:cNvPr id="7" name="矩形 6">
              <a:extLst>
                <a:ext uri="{FF2B5EF4-FFF2-40B4-BE49-F238E27FC236}">
                  <a16:creationId xmlns:a16="http://schemas.microsoft.com/office/drawing/2014/main" id="{70F92121-B557-4830-BFC9-10F7FAA0452E}"/>
                </a:ext>
              </a:extLst>
            </p:cNvPr>
            <p:cNvSpPr/>
            <p:nvPr/>
          </p:nvSpPr>
          <p:spPr>
            <a:xfrm>
              <a:off x="3164594" y="1254859"/>
              <a:ext cx="2437215"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产品目标与范围</a:t>
              </a:r>
            </a:p>
          </p:txBody>
        </p:sp>
        <p:sp>
          <p:nvSpPr>
            <p:cNvPr id="8" name="矩形 7">
              <a:extLst>
                <a:ext uri="{FF2B5EF4-FFF2-40B4-BE49-F238E27FC236}">
                  <a16:creationId xmlns:a16="http://schemas.microsoft.com/office/drawing/2014/main" id="{ED79FB8C-3BE6-44D9-A653-E9F18D969D50}"/>
                </a:ext>
              </a:extLst>
            </p:cNvPr>
            <p:cNvSpPr/>
            <p:nvPr/>
          </p:nvSpPr>
          <p:spPr>
            <a:xfrm>
              <a:off x="3164595" y="1797437"/>
              <a:ext cx="4803747" cy="1338828"/>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提高聊天的效率，通过用户输入的关键字，来为用户提供合适的话题内容，并且可以由用户自定义选择</a:t>
              </a: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81958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5" y="1387822"/>
            <a:ext cx="4803747" cy="1834278"/>
            <a:chOff x="3164595" y="1254859"/>
            <a:chExt cx="4803747" cy="1834278"/>
          </a:xfrm>
        </p:grpSpPr>
        <p:sp>
          <p:nvSpPr>
            <p:cNvPr id="7" name="矩形 6">
              <a:extLst>
                <a:ext uri="{FF2B5EF4-FFF2-40B4-BE49-F238E27FC236}">
                  <a16:creationId xmlns:a16="http://schemas.microsoft.com/office/drawing/2014/main" id="{70F92121-B557-4830-BFC9-10F7FAA0452E}"/>
                </a:ext>
              </a:extLst>
            </p:cNvPr>
            <p:cNvSpPr/>
            <p:nvPr/>
          </p:nvSpPr>
          <p:spPr>
            <a:xfrm>
              <a:off x="3164595" y="1254859"/>
              <a:ext cx="179802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假设与约束</a:t>
              </a:r>
            </a:p>
          </p:txBody>
        </p:sp>
        <p:sp>
          <p:nvSpPr>
            <p:cNvPr id="8" name="矩形 7">
              <a:extLst>
                <a:ext uri="{FF2B5EF4-FFF2-40B4-BE49-F238E27FC236}">
                  <a16:creationId xmlns:a16="http://schemas.microsoft.com/office/drawing/2014/main" id="{ED79FB8C-3BE6-44D9-A653-E9F18D969D50}"/>
                </a:ext>
              </a:extLst>
            </p:cNvPr>
            <p:cNvSpPr/>
            <p:nvPr/>
          </p:nvSpPr>
          <p:spPr>
            <a:xfrm>
              <a:off x="3164595" y="1797437"/>
              <a:ext cx="4803747" cy="1291700"/>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网络良好，访问量在一定限制范围内；</a:t>
              </a:r>
            </a:p>
            <a:p>
              <a:pPr algn="just">
                <a:lnSpc>
                  <a:spcPct val="150000"/>
                </a:lnSpc>
              </a:pPr>
              <a:r>
                <a:rPr lang="zh-CN" altLang="en-US" kern="100" dirty="0">
                  <a:latin typeface="微软雅黑 Light" panose="020B0502040204020203" pitchFamily="34" charset="-122"/>
                  <a:ea typeface="微软雅黑 Light" panose="020B0502040204020203" pitchFamily="34" charset="-122"/>
                </a:rPr>
                <a:t>用户手机运行安卓系统；</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必须在</a:t>
              </a:r>
              <a:r>
                <a:rPr lang="en-US" altLang="zh-CN" kern="100" dirty="0">
                  <a:latin typeface="微软雅黑 Light" panose="020B0502040204020203" pitchFamily="34" charset="-122"/>
                  <a:ea typeface="微软雅黑 Light" panose="020B0502040204020203" pitchFamily="34" charset="-122"/>
                </a:rPr>
                <a:t>6</a:t>
              </a:r>
              <a:r>
                <a:rPr lang="zh-CN" altLang="en-US" kern="100" dirty="0">
                  <a:latin typeface="微软雅黑 Light" panose="020B0502040204020203" pitchFamily="34" charset="-122"/>
                  <a:ea typeface="微软雅黑 Light" panose="020B0502040204020203" pitchFamily="34" charset="-122"/>
                </a:rPr>
                <a:t>月</a:t>
              </a:r>
              <a:r>
                <a:rPr lang="en-US" altLang="zh-CN" kern="100" dirty="0">
                  <a:latin typeface="微软雅黑 Light" panose="020B0502040204020203" pitchFamily="34" charset="-122"/>
                  <a:ea typeface="微软雅黑 Light" panose="020B0502040204020203" pitchFamily="34" charset="-122"/>
                </a:rPr>
                <a:t>20</a:t>
              </a:r>
              <a:r>
                <a:rPr lang="zh-CN" altLang="en-US" kern="100" dirty="0">
                  <a:latin typeface="微软雅黑 Light" panose="020B0502040204020203" pitchFamily="34" charset="-122"/>
                  <a:ea typeface="微软雅黑 Light" panose="020B0502040204020203" pitchFamily="34" charset="-122"/>
                </a:rPr>
                <a:t>日之前完成关于软件的所有工作；</a:t>
              </a: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51881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5" y="1387822"/>
            <a:ext cx="4803747" cy="2712403"/>
            <a:chOff x="3164595" y="1254859"/>
            <a:chExt cx="4803747" cy="2712403"/>
          </a:xfrm>
        </p:grpSpPr>
        <p:sp>
          <p:nvSpPr>
            <p:cNvPr id="7" name="矩形 6">
              <a:extLst>
                <a:ext uri="{FF2B5EF4-FFF2-40B4-BE49-F238E27FC236}">
                  <a16:creationId xmlns:a16="http://schemas.microsoft.com/office/drawing/2014/main" id="{70F92121-B557-4830-BFC9-10F7FAA0452E}"/>
                </a:ext>
              </a:extLst>
            </p:cNvPr>
            <p:cNvSpPr/>
            <p:nvPr/>
          </p:nvSpPr>
          <p:spPr>
            <a:xfrm>
              <a:off x="3164595" y="1254859"/>
              <a:ext cx="179802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项目工作范围</a:t>
              </a:r>
            </a:p>
          </p:txBody>
        </p:sp>
        <p:sp>
          <p:nvSpPr>
            <p:cNvPr id="8" name="矩形 7">
              <a:extLst>
                <a:ext uri="{FF2B5EF4-FFF2-40B4-BE49-F238E27FC236}">
                  <a16:creationId xmlns:a16="http://schemas.microsoft.com/office/drawing/2014/main" id="{ED79FB8C-3BE6-44D9-A653-E9F18D969D50}"/>
                </a:ext>
              </a:extLst>
            </p:cNvPr>
            <p:cNvSpPr/>
            <p:nvPr/>
          </p:nvSpPr>
          <p:spPr>
            <a:xfrm>
              <a:off x="3164595" y="1797437"/>
              <a:ext cx="4803747" cy="2169825"/>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产品范围限定：适用于浙江大学城市学院全体师生</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工作范围限定：实现为用户提高聊天效率的功能</a:t>
              </a: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51388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033969" y="2003375"/>
            <a:ext cx="5246912" cy="1754326"/>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主功能：打开</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，用户登录账号以后可以在</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界面输入关键字来获取所需信息。搜索得出的信息以弹窗形式呈现。不感兴趣的信息可以左滑删除，感兴趣的信息可以长按复制到聊天框发送。</a:t>
            </a:r>
            <a:endParaRPr lang="en-US" altLang="zh-CN" kern="100" dirty="0">
              <a:latin typeface="微软雅黑 Light" panose="020B0502040204020203" pitchFamily="34" charset="-122"/>
              <a:ea typeface="微软雅黑 Light" panose="020B0502040204020203" pitchFamily="34"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033967" y="261155"/>
            <a:ext cx="2492990" cy="646331"/>
          </a:xfrm>
          <a:prstGeom prst="rect">
            <a:avLst/>
          </a:prstGeom>
        </p:spPr>
        <p:txBody>
          <a:bodyPr wrap="none">
            <a:spAutoFit/>
          </a:bodyPr>
          <a:lstStyle/>
          <a:p>
            <a:r>
              <a:rPr lang="zh-CN" altLang="en-US" sz="3600" kern="100" dirty="0">
                <a:latin typeface="微软雅黑" panose="020B0503020204020204" pitchFamily="34" charset="-122"/>
                <a:ea typeface="微软雅黑" panose="020B0503020204020204" pitchFamily="34" charset="-122"/>
              </a:rPr>
              <a:t>应交付成果</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 name="矩形 1"/>
          <p:cNvSpPr/>
          <p:nvPr/>
        </p:nvSpPr>
        <p:spPr>
          <a:xfrm>
            <a:off x="3033968" y="3855386"/>
            <a:ext cx="5246912" cy="1338828"/>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进阶功能：用户提供社交账号（微博，微信等），后台用爬虫搜索账号数据，以此来获得所需信息。</a:t>
            </a:r>
            <a:endParaRPr lang="en-US" altLang="zh-CN" kern="100" dirty="0">
              <a:latin typeface="微软雅黑 Light" panose="020B0502040204020203" pitchFamily="34" charset="-122"/>
              <a:ea typeface="微软雅黑 Light" panose="020B0502040204020203" pitchFamily="34" charset="-122"/>
            </a:endParaRPr>
          </a:p>
          <a:p>
            <a:pPr>
              <a:lnSpc>
                <a:spcPct val="150000"/>
              </a:lnSpc>
            </a:pPr>
            <a:endParaRPr lang="zh-CN" altLang="en-US" kern="100" dirty="0">
              <a:latin typeface="微软雅黑 Light" panose="020B0502040204020203" pitchFamily="34" charset="-122"/>
              <a:ea typeface="微软雅黑 Light" panose="020B0502040204020203" pitchFamily="34" charset="-122"/>
            </a:endParaRPr>
          </a:p>
        </p:txBody>
      </p:sp>
      <p:sp>
        <p:nvSpPr>
          <p:cNvPr id="16" name="矩形 15"/>
          <p:cNvSpPr/>
          <p:nvPr/>
        </p:nvSpPr>
        <p:spPr>
          <a:xfrm>
            <a:off x="3033967" y="4951275"/>
            <a:ext cx="5246913" cy="1338828"/>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创新功能：退出</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后若</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账号未退出登录，则以浮窗形式显示在当前屏幕上。若需使用，则直接点开浮窗，输入关键字实施操作。</a:t>
            </a:r>
          </a:p>
        </p:txBody>
      </p:sp>
      <p:sp>
        <p:nvSpPr>
          <p:cNvPr id="3" name="文本框 2">
            <a:extLst>
              <a:ext uri="{FF2B5EF4-FFF2-40B4-BE49-F238E27FC236}">
                <a16:creationId xmlns:a16="http://schemas.microsoft.com/office/drawing/2014/main" id="{0811993C-218F-4B55-A462-F4D46EBEADBE}"/>
              </a:ext>
            </a:extLst>
          </p:cNvPr>
          <p:cNvSpPr txBox="1"/>
          <p:nvPr/>
        </p:nvSpPr>
        <p:spPr>
          <a:xfrm>
            <a:off x="3033967" y="1554423"/>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需完成的软件</a:t>
            </a:r>
          </a:p>
        </p:txBody>
      </p:sp>
    </p:spTree>
    <p:extLst>
      <p:ext uri="{BB962C8B-B14F-4D97-AF65-F5344CB8AC3E}">
        <p14:creationId xmlns:p14="http://schemas.microsoft.com/office/powerpoint/2010/main" val="40997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2" y="1093930"/>
            <a:ext cx="4803747" cy="1202881"/>
            <a:chOff x="3164594" y="1254859"/>
            <a:chExt cx="4803747" cy="1202881"/>
          </a:xfrm>
        </p:grpSpPr>
        <p:sp>
          <p:nvSpPr>
            <p:cNvPr id="7" name="矩形 6">
              <a:extLst>
                <a:ext uri="{FF2B5EF4-FFF2-40B4-BE49-F238E27FC236}">
                  <a16:creationId xmlns:a16="http://schemas.microsoft.com/office/drawing/2014/main" id="{70F92121-B557-4830-BFC9-10F7FAA0452E}"/>
                </a:ext>
              </a:extLst>
            </p:cNvPr>
            <p:cNvSpPr/>
            <p:nvPr/>
          </p:nvSpPr>
          <p:spPr>
            <a:xfrm>
              <a:off x="3164595" y="1254859"/>
              <a:ext cx="231188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需提交用户的文档</a:t>
              </a:r>
            </a:p>
          </p:txBody>
        </p:sp>
        <p:sp>
          <p:nvSpPr>
            <p:cNvPr id="8" name="矩形 7">
              <a:extLst>
                <a:ext uri="{FF2B5EF4-FFF2-40B4-BE49-F238E27FC236}">
                  <a16:creationId xmlns:a16="http://schemas.microsoft.com/office/drawing/2014/main" id="{ED79FB8C-3BE6-44D9-A653-E9F18D969D50}"/>
                </a:ext>
              </a:extLst>
            </p:cNvPr>
            <p:cNvSpPr/>
            <p:nvPr/>
          </p:nvSpPr>
          <p:spPr>
            <a:xfrm>
              <a:off x="3164594" y="1581538"/>
              <a:ext cx="4803747" cy="876202"/>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需求规格说明书</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用户使用说明书</a:t>
              </a: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3" name="组 1">
            <a:extLst>
              <a:ext uri="{FF2B5EF4-FFF2-40B4-BE49-F238E27FC236}">
                <a16:creationId xmlns:a16="http://schemas.microsoft.com/office/drawing/2014/main" id="{36037CA1-0432-4037-A980-BAC69ABA6438}"/>
              </a:ext>
            </a:extLst>
          </p:cNvPr>
          <p:cNvGrpSpPr/>
          <p:nvPr/>
        </p:nvGrpSpPr>
        <p:grpSpPr>
          <a:xfrm>
            <a:off x="3164593" y="2655178"/>
            <a:ext cx="4803747" cy="2518658"/>
            <a:chOff x="3012195" y="3891527"/>
            <a:chExt cx="4803747" cy="2518658"/>
          </a:xfrm>
        </p:grpSpPr>
        <p:sp>
          <p:nvSpPr>
            <p:cNvPr id="14" name="矩形 13">
              <a:extLst>
                <a:ext uri="{FF2B5EF4-FFF2-40B4-BE49-F238E27FC236}">
                  <a16:creationId xmlns:a16="http://schemas.microsoft.com/office/drawing/2014/main" id="{47F72610-165D-443A-9DDB-90DB16000C8A}"/>
                </a:ext>
              </a:extLst>
            </p:cNvPr>
            <p:cNvSpPr/>
            <p:nvPr/>
          </p:nvSpPr>
          <p:spPr>
            <a:xfrm>
              <a:off x="3012195" y="3891527"/>
              <a:ext cx="231188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需提交内部的文档</a:t>
              </a:r>
            </a:p>
          </p:txBody>
        </p:sp>
        <p:sp>
          <p:nvSpPr>
            <p:cNvPr id="15" name="矩形 14">
              <a:extLst>
                <a:ext uri="{FF2B5EF4-FFF2-40B4-BE49-F238E27FC236}">
                  <a16:creationId xmlns:a16="http://schemas.microsoft.com/office/drawing/2014/main" id="{DCF1C71C-76BB-4D97-9552-D8212992F6E3}"/>
                </a:ext>
              </a:extLst>
            </p:cNvPr>
            <p:cNvSpPr/>
            <p:nvPr/>
          </p:nvSpPr>
          <p:spPr>
            <a:xfrm>
              <a:off x="3012195" y="4240360"/>
              <a:ext cx="4803747" cy="2169825"/>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软件开发计划书</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软件需求分析</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设计文档</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软件测试文档（包括</a:t>
              </a:r>
              <a:r>
                <a:rPr lang="en-US" altLang="zh-CN" kern="100" dirty="0">
                  <a:latin typeface="微软雅黑 Light" panose="020B0502040204020203" pitchFamily="34" charset="-122"/>
                  <a:ea typeface="微软雅黑 Light" panose="020B0502040204020203" pitchFamily="34" charset="-122"/>
                </a:rPr>
                <a:t>&lt;</a:t>
              </a:r>
              <a:r>
                <a:rPr lang="zh-CN" altLang="en-US" kern="100" dirty="0">
                  <a:latin typeface="微软雅黑 Light" panose="020B0502040204020203" pitchFamily="34" charset="-122"/>
                  <a:ea typeface="微软雅黑 Light" panose="020B0502040204020203" pitchFamily="34" charset="-122"/>
                </a:rPr>
                <a:t>测试计划</a:t>
              </a:r>
              <a:r>
                <a:rPr lang="en-US" altLang="zh-CN" kern="100" dirty="0">
                  <a:latin typeface="微软雅黑 Light" panose="020B0502040204020203" pitchFamily="34" charset="-122"/>
                  <a:ea typeface="微软雅黑 Light" panose="020B0502040204020203" pitchFamily="34" charset="-122"/>
                </a:rPr>
                <a:t>&gt;</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&lt;</a:t>
              </a:r>
              <a:r>
                <a:rPr lang="zh-CN" altLang="en-US" kern="100" dirty="0">
                  <a:latin typeface="微软雅黑 Light" panose="020B0502040204020203" pitchFamily="34" charset="-122"/>
                  <a:ea typeface="微软雅黑 Light" panose="020B0502040204020203" pitchFamily="34" charset="-122"/>
                </a:rPr>
                <a:t>测试程序</a:t>
              </a:r>
              <a:r>
                <a:rPr lang="en-US" altLang="zh-CN" kern="100" dirty="0">
                  <a:latin typeface="微软雅黑 Light" panose="020B0502040204020203" pitchFamily="34" charset="-122"/>
                  <a:ea typeface="微软雅黑 Light" panose="020B0502040204020203" pitchFamily="34" charset="-122"/>
                </a:rPr>
                <a:t>/</a:t>
              </a:r>
              <a:r>
                <a:rPr lang="zh-CN" altLang="en-US" kern="100" dirty="0">
                  <a:latin typeface="微软雅黑 Light" panose="020B0502040204020203" pitchFamily="34" charset="-122"/>
                  <a:ea typeface="微软雅黑 Light" panose="020B0502040204020203" pitchFamily="34" charset="-122"/>
                </a:rPr>
                <a:t>用例</a:t>
              </a:r>
              <a:r>
                <a:rPr lang="en-US" altLang="zh-CN" kern="100" dirty="0">
                  <a:latin typeface="微软雅黑 Light" panose="020B0502040204020203" pitchFamily="34" charset="-122"/>
                  <a:ea typeface="微软雅黑 Light" panose="020B0502040204020203" pitchFamily="34" charset="-122"/>
                </a:rPr>
                <a:t>&gt;</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&lt;</a:t>
              </a:r>
              <a:r>
                <a:rPr lang="zh-CN" altLang="en-US" kern="100" dirty="0">
                  <a:latin typeface="微软雅黑 Light" panose="020B0502040204020203" pitchFamily="34" charset="-122"/>
                  <a:ea typeface="微软雅黑 Light" panose="020B0502040204020203" pitchFamily="34" charset="-122"/>
                </a:rPr>
                <a:t>测试记录</a:t>
              </a:r>
              <a:r>
                <a:rPr lang="en-US" altLang="zh-CN" kern="100" dirty="0">
                  <a:latin typeface="微软雅黑 Light" panose="020B0502040204020203" pitchFamily="34" charset="-122"/>
                  <a:ea typeface="微软雅黑 Light" panose="020B0502040204020203" pitchFamily="34" charset="-122"/>
                </a:rPr>
                <a:t>&gt;</a:t>
              </a:r>
              <a:r>
                <a:rPr lang="zh-CN" altLang="en-US" kern="100" dirty="0">
                  <a:latin typeface="微软雅黑 Light" panose="020B0502040204020203" pitchFamily="34" charset="-122"/>
                  <a:ea typeface="微软雅黑 Light" panose="020B0502040204020203" pitchFamily="34" charset="-122"/>
                </a:rPr>
                <a:t>和</a:t>
              </a:r>
              <a:r>
                <a:rPr lang="en-US" altLang="zh-CN" kern="100" dirty="0">
                  <a:latin typeface="微软雅黑 Light" panose="020B0502040204020203" pitchFamily="34" charset="-122"/>
                  <a:ea typeface="微软雅黑 Light" panose="020B0502040204020203" pitchFamily="34" charset="-122"/>
                </a:rPr>
                <a:t>&lt;</a:t>
              </a:r>
              <a:r>
                <a:rPr lang="zh-CN" altLang="en-US" kern="100" dirty="0">
                  <a:latin typeface="微软雅黑 Light" panose="020B0502040204020203" pitchFamily="34" charset="-122"/>
                  <a:ea typeface="微软雅黑 Light" panose="020B0502040204020203" pitchFamily="34" charset="-122"/>
                </a:rPr>
                <a:t>测试报告</a:t>
              </a:r>
              <a:r>
                <a:rPr lang="en-US" altLang="zh-CN" kern="100" dirty="0">
                  <a:latin typeface="微软雅黑 Light" panose="020B0502040204020203" pitchFamily="34" charset="-122"/>
                  <a:ea typeface="微软雅黑 Light" panose="020B0502040204020203" pitchFamily="34" charset="-122"/>
                </a:rPr>
                <a:t>&gt;</a:t>
              </a:r>
            </a:p>
          </p:txBody>
        </p:sp>
      </p:grpSp>
      <p:grpSp>
        <p:nvGrpSpPr>
          <p:cNvPr id="16" name="组 1">
            <a:extLst>
              <a:ext uri="{FF2B5EF4-FFF2-40B4-BE49-F238E27FC236}">
                <a16:creationId xmlns:a16="http://schemas.microsoft.com/office/drawing/2014/main" id="{FEB38960-34DC-408A-95E5-661D331274C0}"/>
              </a:ext>
            </a:extLst>
          </p:cNvPr>
          <p:cNvGrpSpPr/>
          <p:nvPr/>
        </p:nvGrpSpPr>
        <p:grpSpPr>
          <a:xfrm>
            <a:off x="3164591" y="5237336"/>
            <a:ext cx="4803747" cy="1268916"/>
            <a:chOff x="3012193" y="5245865"/>
            <a:chExt cx="4803747" cy="1268916"/>
          </a:xfrm>
        </p:grpSpPr>
        <p:sp>
          <p:nvSpPr>
            <p:cNvPr id="17" name="矩形 16">
              <a:extLst>
                <a:ext uri="{FF2B5EF4-FFF2-40B4-BE49-F238E27FC236}">
                  <a16:creationId xmlns:a16="http://schemas.microsoft.com/office/drawing/2014/main" id="{6336C0BB-2A34-49E3-B777-E36DDB6790F8}"/>
                </a:ext>
              </a:extLst>
            </p:cNvPr>
            <p:cNvSpPr/>
            <p:nvPr/>
          </p:nvSpPr>
          <p:spPr>
            <a:xfrm>
              <a:off x="3012194" y="5245865"/>
              <a:ext cx="231188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应当提供的服务</a:t>
              </a:r>
            </a:p>
          </p:txBody>
        </p:sp>
        <p:sp>
          <p:nvSpPr>
            <p:cNvPr id="18" name="矩形 17">
              <a:extLst>
                <a:ext uri="{FF2B5EF4-FFF2-40B4-BE49-F238E27FC236}">
                  <a16:creationId xmlns:a16="http://schemas.microsoft.com/office/drawing/2014/main" id="{87A519B1-76D8-4F60-AFB5-F8C312414637}"/>
                </a:ext>
              </a:extLst>
            </p:cNvPr>
            <p:cNvSpPr/>
            <p:nvPr/>
          </p:nvSpPr>
          <p:spPr>
            <a:xfrm>
              <a:off x="3012193" y="5638579"/>
              <a:ext cx="4803747" cy="876202"/>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对软件后期使用时出现的</a:t>
              </a:r>
              <a:r>
                <a:rPr lang="en-US" altLang="zh-CN" kern="100" dirty="0">
                  <a:latin typeface="微软雅黑 Light" panose="020B0502040204020203" pitchFamily="34" charset="-122"/>
                  <a:ea typeface="微软雅黑 Light" panose="020B0502040204020203" pitchFamily="34" charset="-122"/>
                </a:rPr>
                <a:t>bug</a:t>
              </a:r>
              <a:r>
                <a:rPr lang="zh-CN" altLang="en-US" kern="100" dirty="0">
                  <a:latin typeface="微软雅黑 Light" panose="020B0502040204020203" pitchFamily="34" charset="-122"/>
                  <a:ea typeface="微软雅黑 Light" panose="020B0502040204020203" pitchFamily="34" charset="-122"/>
                </a:rPr>
                <a:t>进行修复；</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编写使用手册说明安装作业指导书</a:t>
              </a: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9"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22" name="文本框 21">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50959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5" y="1387822"/>
            <a:ext cx="4803747" cy="3172290"/>
            <a:chOff x="3164595" y="1254859"/>
            <a:chExt cx="4803747" cy="3172290"/>
          </a:xfrm>
        </p:grpSpPr>
        <p:sp>
          <p:nvSpPr>
            <p:cNvPr id="7" name="矩形 6">
              <a:extLst>
                <a:ext uri="{FF2B5EF4-FFF2-40B4-BE49-F238E27FC236}">
                  <a16:creationId xmlns:a16="http://schemas.microsoft.com/office/drawing/2014/main" id="{70F92121-B557-4830-BFC9-10F7FAA0452E}"/>
                </a:ext>
              </a:extLst>
            </p:cNvPr>
            <p:cNvSpPr/>
            <p:nvPr/>
          </p:nvSpPr>
          <p:spPr>
            <a:xfrm>
              <a:off x="3164595" y="1254859"/>
              <a:ext cx="1798022"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项目开发环境：</a:t>
              </a:r>
            </a:p>
          </p:txBody>
        </p:sp>
        <p:sp>
          <p:nvSpPr>
            <p:cNvPr id="8" name="矩形 7">
              <a:extLst>
                <a:ext uri="{FF2B5EF4-FFF2-40B4-BE49-F238E27FC236}">
                  <a16:creationId xmlns:a16="http://schemas.microsoft.com/office/drawing/2014/main" id="{ED79FB8C-3BE6-44D9-A653-E9F18D969D50}"/>
                </a:ext>
              </a:extLst>
            </p:cNvPr>
            <p:cNvSpPr/>
            <p:nvPr/>
          </p:nvSpPr>
          <p:spPr>
            <a:xfrm>
              <a:off x="3164595" y="1841826"/>
              <a:ext cx="4803747" cy="2585323"/>
            </a:xfrm>
            <a:prstGeom prst="rect">
              <a:avLst/>
            </a:prstGeom>
          </p:spPr>
          <p:txBody>
            <a:bodyPr wrap="square">
              <a:sp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rPr>
                <a:t>硬件环境：</a:t>
              </a:r>
              <a:r>
                <a:rPr lang="en-US" altLang="zh-CN" kern="100" dirty="0">
                  <a:latin typeface="微软雅黑 Light" panose="020B0502040204020203" pitchFamily="34" charset="-122"/>
                  <a:ea typeface="微软雅黑 Light" panose="020B0502040204020203" pitchFamily="34" charset="-122"/>
                </a:rPr>
                <a:t>PC</a:t>
              </a:r>
            </a:p>
            <a:p>
              <a:pPr algn="just">
                <a:lnSpc>
                  <a:spcPct val="150000"/>
                </a:lnSpc>
              </a:pPr>
              <a:r>
                <a:rPr lang="zh-CN" altLang="en-US" kern="100" dirty="0">
                  <a:latin typeface="微软雅黑 Light" panose="020B0502040204020203" pitchFamily="34" charset="-122"/>
                  <a:ea typeface="微软雅黑 Light" panose="020B0502040204020203" pitchFamily="34" charset="-122"/>
                </a:rPr>
                <a:t>操作系统：</a:t>
              </a:r>
              <a:r>
                <a:rPr lang="en-US" altLang="zh-CN" kern="100" dirty="0">
                  <a:latin typeface="微软雅黑 Light" panose="020B0502040204020203" pitchFamily="34" charset="-122"/>
                  <a:ea typeface="微软雅黑 Light" panose="020B0502040204020203" pitchFamily="34" charset="-122"/>
                </a:rPr>
                <a:t>Windows XP7/8/8.1/10</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Linux</a:t>
              </a:r>
            </a:p>
            <a:p>
              <a:pPr algn="just">
                <a:lnSpc>
                  <a:spcPct val="150000"/>
                </a:lnSpc>
              </a:pPr>
              <a:r>
                <a:rPr lang="zh-CN" altLang="en-US" kern="100" dirty="0">
                  <a:latin typeface="微软雅黑 Light" panose="020B0502040204020203" pitchFamily="34" charset="-122"/>
                  <a:ea typeface="微软雅黑 Light" panose="020B0502040204020203" pitchFamily="34" charset="-122"/>
                </a:rPr>
                <a:t>开发语言：</a:t>
              </a:r>
              <a:r>
                <a:rPr lang="en-US" altLang="zh-CN" kern="100" dirty="0">
                  <a:latin typeface="微软雅黑 Light" panose="020B0502040204020203" pitchFamily="34" charset="-122"/>
                  <a:ea typeface="微软雅黑 Light" panose="020B0502040204020203" pitchFamily="34" charset="-122"/>
                </a:rPr>
                <a:t>Python</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MySQL</a:t>
              </a:r>
              <a:r>
                <a:rPr lang="zh-CN" altLang="en-US" kern="100" dirty="0">
                  <a:latin typeface="微软雅黑 Light" panose="020B0502040204020203" pitchFamily="34" charset="-122"/>
                  <a:ea typeface="微软雅黑 Light" panose="020B0502040204020203" pitchFamily="34" charset="-122"/>
                </a:rPr>
                <a:t>数据库</a:t>
              </a:r>
              <a:endParaRPr lang="en-US" altLang="zh-CN" kern="100" dirty="0">
                <a:latin typeface="微软雅黑 Light" panose="020B0502040204020203" pitchFamily="34" charset="-122"/>
                <a:ea typeface="微软雅黑 Light" panose="020B0502040204020203" pitchFamily="34" charset="-122"/>
              </a:endParaRPr>
            </a:p>
            <a:p>
              <a:pPr algn="just">
                <a:lnSpc>
                  <a:spcPct val="150000"/>
                </a:lnSpc>
              </a:pPr>
              <a:r>
                <a:rPr lang="zh-CN" altLang="en-US" kern="100" dirty="0">
                  <a:latin typeface="微软雅黑 Light" panose="020B0502040204020203" pitchFamily="34" charset="-122"/>
                  <a:ea typeface="微软雅黑 Light" panose="020B0502040204020203" pitchFamily="34" charset="-122"/>
                </a:rPr>
                <a:t>支持软件：</a:t>
              </a:r>
              <a:r>
                <a:rPr lang="en-US" altLang="zh-CN" kern="100" dirty="0">
                  <a:latin typeface="微软雅黑 Light" panose="020B0502040204020203" pitchFamily="34" charset="-122"/>
                  <a:ea typeface="微软雅黑 Light" panose="020B0502040204020203" pitchFamily="34" charset="-122"/>
                </a:rPr>
                <a:t>JetBrains WebStorm 11.0.3</a:t>
              </a:r>
              <a:r>
                <a:rPr lang="zh-CN" altLang="en-US" kern="100" dirty="0">
                  <a:latin typeface="微软雅黑 Light" panose="020B0502040204020203" pitchFamily="34" charset="-122"/>
                  <a:ea typeface="微软雅黑 Light" panose="020B0502040204020203" pitchFamily="34" charset="-122"/>
                </a:rPr>
                <a:t>、</a:t>
              </a:r>
              <a:r>
                <a:rPr lang="en-US" altLang="zh-CN" kern="100" dirty="0" err="1">
                  <a:latin typeface="微软雅黑 Light" panose="020B0502040204020203" pitchFamily="34" charset="-122"/>
                  <a:ea typeface="微软雅黑 Light" panose="020B0502040204020203" pitchFamily="34" charset="-122"/>
                </a:rPr>
                <a:t>AxureRP</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Photoshop</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Office</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IBM rational rose</a:t>
              </a:r>
              <a:r>
                <a:rPr lang="zh-CN" altLang="en-US" kern="100" dirty="0">
                  <a:latin typeface="微软雅黑 Light" panose="020B0502040204020203" pitchFamily="34" charset="-122"/>
                  <a:ea typeface="微软雅黑 Light" panose="020B0502040204020203" pitchFamily="34" charset="-122"/>
                </a:rPr>
                <a:t>、</a:t>
              </a:r>
              <a:r>
                <a:rPr lang="en-US" altLang="zh-CN" kern="100" dirty="0" err="1">
                  <a:latin typeface="微软雅黑 Light" panose="020B0502040204020203" pitchFamily="34" charset="-122"/>
                  <a:ea typeface="微软雅黑 Light" panose="020B0502040204020203" pitchFamily="34" charset="-122"/>
                </a:rPr>
                <a:t>Soursetree</a:t>
              </a: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51231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4" y="1387822"/>
            <a:ext cx="4803748" cy="1047671"/>
            <a:chOff x="3164594" y="1254859"/>
            <a:chExt cx="4803748" cy="1047671"/>
          </a:xfrm>
        </p:grpSpPr>
        <p:sp>
          <p:nvSpPr>
            <p:cNvPr id="7" name="矩形 6">
              <a:extLst>
                <a:ext uri="{FF2B5EF4-FFF2-40B4-BE49-F238E27FC236}">
                  <a16:creationId xmlns:a16="http://schemas.microsoft.com/office/drawing/2014/main" id="{70F92121-B557-4830-BFC9-10F7FAA0452E}"/>
                </a:ext>
              </a:extLst>
            </p:cNvPr>
            <p:cNvSpPr/>
            <p:nvPr/>
          </p:nvSpPr>
          <p:spPr>
            <a:xfrm>
              <a:off x="3164594" y="1254859"/>
              <a:ext cx="2432641"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项目层次方框图：</a:t>
              </a:r>
            </a:p>
          </p:txBody>
        </p:sp>
        <p:sp>
          <p:nvSpPr>
            <p:cNvPr id="8" name="矩形 7">
              <a:extLst>
                <a:ext uri="{FF2B5EF4-FFF2-40B4-BE49-F238E27FC236}">
                  <a16:creationId xmlns:a16="http://schemas.microsoft.com/office/drawing/2014/main" id="{ED79FB8C-3BE6-44D9-A653-E9F18D969D50}"/>
                </a:ext>
              </a:extLst>
            </p:cNvPr>
            <p:cNvSpPr/>
            <p:nvPr/>
          </p:nvSpPr>
          <p:spPr>
            <a:xfrm>
              <a:off x="3164595" y="1841826"/>
              <a:ext cx="4803747" cy="460704"/>
            </a:xfrm>
            <a:prstGeom prst="rect">
              <a:avLst/>
            </a:prstGeom>
          </p:spPr>
          <p:txBody>
            <a:bodyPr wrap="square">
              <a:spAutoFit/>
            </a:bodyPr>
            <a:lstStyle/>
            <a:p>
              <a:pPr algn="just">
                <a:lnSpc>
                  <a:spcPct val="150000"/>
                </a:lnSpc>
              </a:pP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pic>
        <p:nvPicPr>
          <p:cNvPr id="4" name="图片 3">
            <a:extLst>
              <a:ext uri="{FF2B5EF4-FFF2-40B4-BE49-F238E27FC236}">
                <a16:creationId xmlns:a16="http://schemas.microsoft.com/office/drawing/2014/main" id="{F03D0E44-9FF1-41DC-A376-F259D76F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808" y="2205141"/>
            <a:ext cx="6096528" cy="4223368"/>
          </a:xfrm>
          <a:prstGeom prst="rect">
            <a:avLst/>
          </a:prstGeom>
        </p:spPr>
      </p:pic>
    </p:spTree>
    <p:extLst>
      <p:ext uri="{BB962C8B-B14F-4D97-AF65-F5344CB8AC3E}">
        <p14:creationId xmlns:p14="http://schemas.microsoft.com/office/powerpoint/2010/main" val="29103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164594" y="1387822"/>
            <a:ext cx="4803748" cy="1047671"/>
            <a:chOff x="3164594" y="1254859"/>
            <a:chExt cx="4803748" cy="1047671"/>
          </a:xfrm>
        </p:grpSpPr>
        <p:sp>
          <p:nvSpPr>
            <p:cNvPr id="7" name="矩形 6">
              <a:extLst>
                <a:ext uri="{FF2B5EF4-FFF2-40B4-BE49-F238E27FC236}">
                  <a16:creationId xmlns:a16="http://schemas.microsoft.com/office/drawing/2014/main" id="{70F92121-B557-4830-BFC9-10F7FAA0452E}"/>
                </a:ext>
              </a:extLst>
            </p:cNvPr>
            <p:cNvSpPr/>
            <p:nvPr/>
          </p:nvSpPr>
          <p:spPr>
            <a:xfrm>
              <a:off x="3164594" y="1254859"/>
              <a:ext cx="2432641"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项目</a:t>
              </a:r>
              <a:r>
                <a:rPr lang="en-US" altLang="zh-CN" sz="2000" kern="100" dirty="0" err="1">
                  <a:latin typeface="微软雅黑" panose="020B0503020204020204" pitchFamily="34" charset="-122"/>
                  <a:ea typeface="微软雅黑" panose="020B0503020204020204" pitchFamily="34" charset="-122"/>
                </a:rPr>
                <a:t>Warnier</a:t>
              </a:r>
              <a:r>
                <a:rPr lang="zh-CN" altLang="en-US" sz="2000" kern="100" dirty="0">
                  <a:latin typeface="微软雅黑" panose="020B0503020204020204" pitchFamily="34" charset="-122"/>
                  <a:ea typeface="微软雅黑" panose="020B0503020204020204" pitchFamily="34" charset="-122"/>
                </a:rPr>
                <a:t>图：</a:t>
              </a:r>
            </a:p>
          </p:txBody>
        </p:sp>
        <p:sp>
          <p:nvSpPr>
            <p:cNvPr id="8" name="矩形 7">
              <a:extLst>
                <a:ext uri="{FF2B5EF4-FFF2-40B4-BE49-F238E27FC236}">
                  <a16:creationId xmlns:a16="http://schemas.microsoft.com/office/drawing/2014/main" id="{ED79FB8C-3BE6-44D9-A653-E9F18D969D50}"/>
                </a:ext>
              </a:extLst>
            </p:cNvPr>
            <p:cNvSpPr/>
            <p:nvPr/>
          </p:nvSpPr>
          <p:spPr>
            <a:xfrm>
              <a:off x="3164595" y="1841826"/>
              <a:ext cx="4803747" cy="460704"/>
            </a:xfrm>
            <a:prstGeom prst="rect">
              <a:avLst/>
            </a:prstGeom>
          </p:spPr>
          <p:txBody>
            <a:bodyPr wrap="square">
              <a:spAutoFit/>
            </a:bodyPr>
            <a:lstStyle/>
            <a:p>
              <a:pPr algn="just">
                <a:lnSpc>
                  <a:spcPct val="150000"/>
                </a:lnSpc>
              </a:pPr>
              <a:endParaRPr lang="en-US" altLang="zh-CN" kern="100" dirty="0">
                <a:latin typeface="微软雅黑 Light" panose="020B0502040204020203" pitchFamily="34" charset="-122"/>
                <a:ea typeface="微软雅黑 Light" panose="020B0502040204020203" pitchFamily="34" charset="-122"/>
              </a:endParaRPr>
            </a:p>
          </p:txBody>
        </p:sp>
      </p:grpSp>
      <p:grpSp>
        <p:nvGrpSpPr>
          <p:cNvPr id="1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4" name="矩形 1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6" name="文本框 15">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pic>
        <p:nvPicPr>
          <p:cNvPr id="5" name="图片 4">
            <a:extLst>
              <a:ext uri="{FF2B5EF4-FFF2-40B4-BE49-F238E27FC236}">
                <a16:creationId xmlns:a16="http://schemas.microsoft.com/office/drawing/2014/main" id="{7163BAF4-A5AA-4D4B-A0F2-1C3A7F57E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593" y="2160091"/>
            <a:ext cx="4164461" cy="4587073"/>
          </a:xfrm>
          <a:prstGeom prst="rect">
            <a:avLst/>
          </a:prstGeom>
        </p:spPr>
      </p:pic>
    </p:spTree>
    <p:extLst>
      <p:ext uri="{BB962C8B-B14F-4D97-AF65-F5344CB8AC3E}">
        <p14:creationId xmlns:p14="http://schemas.microsoft.com/office/powerpoint/2010/main" val="37282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249299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项目验收方式与依据</a:t>
            </a:r>
          </a:p>
        </p:txBody>
      </p:sp>
      <p:sp>
        <p:nvSpPr>
          <p:cNvPr id="4" name="矩形 3"/>
          <p:cNvSpPr/>
          <p:nvPr/>
        </p:nvSpPr>
        <p:spPr>
          <a:xfrm>
            <a:off x="3033968" y="2003375"/>
            <a:ext cx="4572000" cy="3416320"/>
          </a:xfrm>
          <a:prstGeom prst="rect">
            <a:avLst/>
          </a:prstGeom>
        </p:spPr>
        <p:txBody>
          <a:bodyPr>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提交文档：</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项目介绍</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项目计划</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及</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可行性分析报告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需求分析</a:t>
            </a:r>
            <a:r>
              <a:rPr lang="en-US" altLang="zh-CN" dirty="0">
                <a:latin typeface="微软雅黑 Light" panose="020B0502040204020203" pitchFamily="34" charset="-122"/>
                <a:ea typeface="微软雅黑 Light" panose="020B0502040204020203" pitchFamily="34" charset="-122"/>
                <a:cs typeface="Microsoft YaHei Light" charset="-122"/>
              </a:rPr>
              <a:t>SRS》</a:t>
            </a:r>
            <a:r>
              <a:rPr lang="zh-CN" altLang="en-US" dirty="0">
                <a:latin typeface="微软雅黑 Light" panose="020B0502040204020203" pitchFamily="34" charset="-122"/>
                <a:ea typeface="微软雅黑 Light" panose="020B0502040204020203" pitchFamily="34" charset="-122"/>
                <a:cs typeface="Microsoft YaHei Light" charset="-122"/>
              </a:rPr>
              <a:t>及</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总体设计报告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详细设计报告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测试报告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项目总结报告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及</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等所有文档需要提交电子版</a:t>
            </a:r>
          </a:p>
          <a:p>
            <a:pPr>
              <a:lnSpc>
                <a:spcPct val="150000"/>
              </a:lnSpc>
            </a:pP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程序：聊天辅助软件代码所有源代码和测试代码</a:t>
            </a:r>
          </a:p>
        </p:txBody>
      </p:sp>
      <p:grpSp>
        <p:nvGrpSpPr>
          <p:cNvPr id="8"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9" name="矩形 8">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3" name="文本框 12">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2753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3" name="组 22"/>
          <p:cNvGrpSpPr/>
          <p:nvPr/>
        </p:nvGrpSpPr>
        <p:grpSpPr>
          <a:xfrm>
            <a:off x="3164596" y="2619219"/>
            <a:ext cx="4572000" cy="3560328"/>
            <a:chOff x="3164596" y="1856912"/>
            <a:chExt cx="4572000" cy="3560328"/>
          </a:xfrm>
        </p:grpSpPr>
        <p:sp>
          <p:nvSpPr>
            <p:cNvPr id="24" name="矩形 23">
              <a:extLst>
                <a:ext uri="{FF2B5EF4-FFF2-40B4-BE49-F238E27FC236}">
                  <a16:creationId xmlns:a16="http://schemas.microsoft.com/office/drawing/2014/main" id="{49CE7F99-78F7-4F23-A087-11B0096908A7}"/>
                </a:ext>
              </a:extLst>
            </p:cNvPr>
            <p:cNvSpPr/>
            <p:nvPr/>
          </p:nvSpPr>
          <p:spPr>
            <a:xfrm>
              <a:off x="3164596" y="1856912"/>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组织结构</a:t>
              </a:r>
            </a:p>
          </p:txBody>
        </p:sp>
        <p:sp>
          <p:nvSpPr>
            <p:cNvPr id="25" name="矩形 24">
              <a:extLst>
                <a:ext uri="{FF2B5EF4-FFF2-40B4-BE49-F238E27FC236}">
                  <a16:creationId xmlns:a16="http://schemas.microsoft.com/office/drawing/2014/main" id="{121B205E-5727-490C-89B3-5496460B839D}"/>
                </a:ext>
              </a:extLst>
            </p:cNvPr>
            <p:cNvSpPr/>
            <p:nvPr/>
          </p:nvSpPr>
          <p:spPr>
            <a:xfrm>
              <a:off x="3164596" y="2416419"/>
              <a:ext cx="4572000" cy="3000821"/>
            </a:xfrm>
            <a:prstGeom prst="rect">
              <a:avLst/>
            </a:prstGeom>
          </p:spPr>
          <p:txBody>
            <a:bodyPr>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项目经理：苏碧青</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计划经理：刘乐威、陈铭阳</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系统分析员：陈铭阳、蓝舒雯</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架构设计师：苏碧青</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设计组：苏碧青、蓝舒雯、刘乐威、陈铭阳</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程序组：苏碧青、蓝舒雯、刘乐威、陈铭阳</a:t>
              </a:r>
              <a:endParaRPr lang="en-US" altLang="zh-CN" kern="1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kern="100" dirty="0">
                  <a:latin typeface="微软雅黑 Light" panose="020B0502040204020203" pitchFamily="34" charset="-122"/>
                  <a:ea typeface="微软雅黑 Light" panose="020B0502040204020203" pitchFamily="34" charset="-122"/>
                  <a:cs typeface="Microsoft YaHei Light" charset="-122"/>
                </a:rPr>
                <a:t>测试组：苏碧青、蓝舒雯、刘乐威、陈铭阳</a:t>
              </a:r>
            </a:p>
          </p:txBody>
        </p:sp>
      </p:grpSp>
      <p:sp>
        <p:nvSpPr>
          <p:cNvPr id="29" name="文本框 28"/>
          <p:cNvSpPr txBox="1"/>
          <p:nvPr/>
        </p:nvSpPr>
        <p:spPr>
          <a:xfrm>
            <a:off x="3164596" y="1483758"/>
            <a:ext cx="1620957"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项目分工</a:t>
            </a:r>
          </a:p>
        </p:txBody>
      </p:sp>
    </p:spTree>
    <p:extLst>
      <p:ext uri="{BB962C8B-B14F-4D97-AF65-F5344CB8AC3E}">
        <p14:creationId xmlns:p14="http://schemas.microsoft.com/office/powerpoint/2010/main" val="7769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68D658D-5A54-48C6-AB2F-3A7874B6D0CA}"/>
              </a:ext>
            </a:extLst>
          </p:cNvPr>
          <p:cNvGrpSpPr/>
          <p:nvPr/>
        </p:nvGrpSpPr>
        <p:grpSpPr>
          <a:xfrm>
            <a:off x="0" y="0"/>
            <a:ext cx="2311882" cy="6858000"/>
            <a:chOff x="0" y="0"/>
            <a:chExt cx="2311882" cy="6858000"/>
          </a:xfrm>
        </p:grpSpPr>
        <p:sp>
          <p:nvSpPr>
            <p:cNvPr id="16" name="矩形 15">
              <a:extLst>
                <a:ext uri="{FF2B5EF4-FFF2-40B4-BE49-F238E27FC236}">
                  <a16:creationId xmlns:a16="http://schemas.microsoft.com/office/drawing/2014/main" id="{7C61014A-33B7-44AA-81BE-40A9FE7AF169}"/>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D6CBFD7-772E-4B71-9F4A-23E8C66D8468}"/>
                </a:ext>
              </a:extLst>
            </p:cNvPr>
            <p:cNvSpPr txBox="1"/>
            <p:nvPr/>
          </p:nvSpPr>
          <p:spPr>
            <a:xfrm>
              <a:off x="550647" y="695325"/>
              <a:ext cx="1210588" cy="707886"/>
            </a:xfrm>
            <a:prstGeom prst="rect">
              <a:avLst/>
            </a:prstGeom>
            <a:noFill/>
            <a:ln>
              <a:noFill/>
            </a:ln>
          </p:spPr>
          <p:txBody>
            <a:bodyPr wrap="none" rtlCol="0">
              <a:spAutoFit/>
            </a:bodyPr>
            <a:lstStyle/>
            <a:p>
              <a:r>
                <a:rPr lang="zh-CN" altLang="en-US" sz="4000" dirty="0">
                  <a:solidFill>
                    <a:schemeClr val="bg1"/>
                  </a:solidFill>
                  <a:latin typeface="微软雅黑 Light" panose="020B0502040204020203" pitchFamily="34" charset="-122"/>
                  <a:ea typeface="微软雅黑 Light" panose="020B0502040204020203" pitchFamily="34" charset="-122"/>
                </a:rPr>
                <a:t>目录</a:t>
              </a:r>
            </a:p>
          </p:txBody>
        </p:sp>
        <p:sp>
          <p:nvSpPr>
            <p:cNvPr id="18" name="文本框 17">
              <a:extLst>
                <a:ext uri="{FF2B5EF4-FFF2-40B4-BE49-F238E27FC236}">
                  <a16:creationId xmlns:a16="http://schemas.microsoft.com/office/drawing/2014/main" id="{BED6706F-D3D9-425C-ADE6-DF4D7A1890A6}"/>
                </a:ext>
              </a:extLst>
            </p:cNvPr>
            <p:cNvSpPr txBox="1"/>
            <p:nvPr/>
          </p:nvSpPr>
          <p:spPr>
            <a:xfrm>
              <a:off x="550647" y="1403211"/>
              <a:ext cx="1430200" cy="461665"/>
            </a:xfrm>
            <a:prstGeom prst="rect">
              <a:avLst/>
            </a:prstGeom>
            <a:noFill/>
            <a:ln>
              <a:noFill/>
            </a:ln>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Contents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9" name="文本框 18">
            <a:extLst>
              <a:ext uri="{FF2B5EF4-FFF2-40B4-BE49-F238E27FC236}">
                <a16:creationId xmlns:a16="http://schemas.microsoft.com/office/drawing/2014/main" id="{996949B3-9D4A-4403-A6E5-4341502C578D}"/>
              </a:ext>
            </a:extLst>
          </p:cNvPr>
          <p:cNvSpPr txBox="1"/>
          <p:nvPr/>
        </p:nvSpPr>
        <p:spPr>
          <a:xfrm>
            <a:off x="3537101" y="2042683"/>
            <a:ext cx="1043876"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引言</a:t>
            </a:r>
          </a:p>
        </p:txBody>
      </p:sp>
      <p:sp>
        <p:nvSpPr>
          <p:cNvPr id="20" name="矩形 19">
            <a:extLst>
              <a:ext uri="{FF2B5EF4-FFF2-40B4-BE49-F238E27FC236}">
                <a16:creationId xmlns:a16="http://schemas.microsoft.com/office/drawing/2014/main" id="{5C2B2B24-9F91-441F-A079-DE91E711E1E2}"/>
              </a:ext>
            </a:extLst>
          </p:cNvPr>
          <p:cNvSpPr/>
          <p:nvPr/>
        </p:nvSpPr>
        <p:spPr>
          <a:xfrm>
            <a:off x="3555828" y="3951746"/>
            <a:ext cx="104387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预算</a:t>
            </a:r>
            <a:endParaRPr lang="zh-CN" altLang="en-US" sz="2000" dirty="0">
              <a:latin typeface="微软雅黑 Light" panose="020B0502040204020203" pitchFamily="34" charset="-122"/>
              <a:ea typeface="微软雅黑 Light" panose="020B0502040204020203" pitchFamily="34" charset="-122"/>
            </a:endParaRPr>
          </a:p>
        </p:txBody>
      </p:sp>
      <p:sp>
        <p:nvSpPr>
          <p:cNvPr id="21" name="矩形 20">
            <a:extLst>
              <a:ext uri="{FF2B5EF4-FFF2-40B4-BE49-F238E27FC236}">
                <a16:creationId xmlns:a16="http://schemas.microsoft.com/office/drawing/2014/main" id="{CBACC65D-007B-488F-82FD-167FF2CBA2D9}"/>
              </a:ext>
            </a:extLst>
          </p:cNvPr>
          <p:cNvSpPr/>
          <p:nvPr/>
        </p:nvSpPr>
        <p:spPr>
          <a:xfrm>
            <a:off x="3537101" y="2414631"/>
            <a:ext cx="155683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项目概述</a:t>
            </a:r>
          </a:p>
        </p:txBody>
      </p:sp>
      <p:sp>
        <p:nvSpPr>
          <p:cNvPr id="22" name="矩形 21">
            <a:extLst>
              <a:ext uri="{FF2B5EF4-FFF2-40B4-BE49-F238E27FC236}">
                <a16:creationId xmlns:a16="http://schemas.microsoft.com/office/drawing/2014/main" id="{EBD8FDB3-D40D-45BD-860D-33739773539C}"/>
              </a:ext>
            </a:extLst>
          </p:cNvPr>
          <p:cNvSpPr/>
          <p:nvPr/>
        </p:nvSpPr>
        <p:spPr>
          <a:xfrm>
            <a:off x="3537101" y="2786580"/>
            <a:ext cx="155683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组织结构</a:t>
            </a:r>
          </a:p>
        </p:txBody>
      </p:sp>
      <p:sp>
        <p:nvSpPr>
          <p:cNvPr id="23" name="矩形 22">
            <a:extLst>
              <a:ext uri="{FF2B5EF4-FFF2-40B4-BE49-F238E27FC236}">
                <a16:creationId xmlns:a16="http://schemas.microsoft.com/office/drawing/2014/main" id="{F3623D9A-C4F6-44FE-8FF3-F1D131A8C089}"/>
              </a:ext>
            </a:extLst>
          </p:cNvPr>
          <p:cNvSpPr/>
          <p:nvPr/>
        </p:nvSpPr>
        <p:spPr>
          <a:xfrm>
            <a:off x="3537101" y="3158528"/>
            <a:ext cx="155683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实施计划</a:t>
            </a:r>
          </a:p>
        </p:txBody>
      </p:sp>
      <p:sp>
        <p:nvSpPr>
          <p:cNvPr id="24" name="矩形 23">
            <a:extLst>
              <a:ext uri="{FF2B5EF4-FFF2-40B4-BE49-F238E27FC236}">
                <a16:creationId xmlns:a16="http://schemas.microsoft.com/office/drawing/2014/main" id="{0BF77301-E6C3-43F0-B102-8BF3BD229D57}"/>
              </a:ext>
            </a:extLst>
          </p:cNvPr>
          <p:cNvSpPr/>
          <p:nvPr/>
        </p:nvSpPr>
        <p:spPr>
          <a:xfrm>
            <a:off x="3537101" y="3557424"/>
            <a:ext cx="155683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支持条件</a:t>
            </a:r>
          </a:p>
        </p:txBody>
      </p:sp>
      <p:sp>
        <p:nvSpPr>
          <p:cNvPr id="2" name="矩形 1">
            <a:extLst>
              <a:ext uri="{FF2B5EF4-FFF2-40B4-BE49-F238E27FC236}">
                <a16:creationId xmlns:a16="http://schemas.microsoft.com/office/drawing/2014/main" id="{976FD68D-2749-43D6-A9E2-EF8B1E1FA356}"/>
              </a:ext>
            </a:extLst>
          </p:cNvPr>
          <p:cNvSpPr/>
          <p:nvPr/>
        </p:nvSpPr>
        <p:spPr>
          <a:xfrm>
            <a:off x="3555828" y="4321616"/>
            <a:ext cx="1462970" cy="369332"/>
          </a:xfrm>
          <a:prstGeom prst="rect">
            <a:avLst/>
          </a:prstGeom>
        </p:spPr>
        <p:txBody>
          <a:bodyPr wrap="square">
            <a:spAutoFit/>
          </a:bodyPr>
          <a:lstStyle/>
          <a:p>
            <a:pPr marL="342900" indent="-342900">
              <a:buFont typeface="Arial" panose="020B0604020202020204" pitchFamily="34" charset="0"/>
              <a:buChar char="•"/>
            </a:pPr>
            <a:r>
              <a:rPr lang="zh-CN" altLang="en-US" kern="100" dirty="0">
                <a:latin typeface="微软雅黑 Light" panose="020B0502040204020203" pitchFamily="34" charset="-122"/>
                <a:ea typeface="微软雅黑 Light" panose="020B0502040204020203" pitchFamily="34" charset="-122"/>
              </a:rPr>
              <a:t>关键问题</a:t>
            </a:r>
            <a:endParaRPr lang="zh-CN" altLang="en-US" dirty="0">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5652F6BC-401B-4B65-8024-BBC353084368}"/>
              </a:ext>
            </a:extLst>
          </p:cNvPr>
          <p:cNvSpPr/>
          <p:nvPr/>
        </p:nvSpPr>
        <p:spPr>
          <a:xfrm>
            <a:off x="3555828" y="4685698"/>
            <a:ext cx="1915909" cy="369332"/>
          </a:xfrm>
          <a:prstGeom prst="rect">
            <a:avLst/>
          </a:prstGeom>
        </p:spPr>
        <p:txBody>
          <a:bodyPr wrap="none">
            <a:spAutoFit/>
          </a:bodyPr>
          <a:lstStyle/>
          <a:p>
            <a:pPr marL="342900" indent="-342900">
              <a:buFont typeface="Arial" panose="020B0604020202020204" pitchFamily="34" charset="0"/>
              <a:buChar char="•"/>
            </a:pPr>
            <a:r>
              <a:rPr lang="zh-CN" altLang="en-US" kern="100" dirty="0">
                <a:latin typeface="微软雅黑 Light" panose="020B0502040204020203" pitchFamily="34" charset="-122"/>
                <a:ea typeface="微软雅黑 Light" panose="020B0502040204020203" pitchFamily="34" charset="-122"/>
              </a:rPr>
              <a:t>专题计划要点</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338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3009157"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参与人员</a:t>
            </a:r>
            <a:r>
              <a:rPr lang="en-US" altLang="zh-CN" sz="2000" kern="100" dirty="0">
                <a:latin typeface="微软雅黑" panose="020B0503020204020204" pitchFamily="34" charset="-122"/>
                <a:ea typeface="微软雅黑" panose="020B0503020204020204" pitchFamily="34" charset="-122"/>
              </a:rPr>
              <a:t>OBS</a:t>
            </a:r>
            <a:r>
              <a:rPr lang="zh-CN" altLang="en-US" sz="2000" kern="100" dirty="0">
                <a:latin typeface="微软雅黑" panose="020B0503020204020204" pitchFamily="34" charset="-122"/>
                <a:ea typeface="微软雅黑" panose="020B0503020204020204" pitchFamily="34" charset="-122"/>
              </a:rPr>
              <a:t>组织结构图</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491843" cy="6858000"/>
            <a:chOff x="0" y="0"/>
            <a:chExt cx="2491843"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330424"/>
              <a:ext cx="2311882"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EB8C7F97-2330-4267-971C-517CBE0B3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68" y="2003375"/>
            <a:ext cx="5882640" cy="3375660"/>
          </a:xfrm>
          <a:prstGeom prst="rect">
            <a:avLst/>
          </a:prstGeom>
        </p:spPr>
      </p:pic>
    </p:spTree>
    <p:extLst>
      <p:ext uri="{BB962C8B-B14F-4D97-AF65-F5344CB8AC3E}">
        <p14:creationId xmlns:p14="http://schemas.microsoft.com/office/powerpoint/2010/main" val="10201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249299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参与人员组织层次图</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491843" cy="6858000"/>
            <a:chOff x="0" y="0"/>
            <a:chExt cx="2491843"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330424"/>
              <a:ext cx="2311882"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pic>
        <p:nvPicPr>
          <p:cNvPr id="4" name="图片 3">
            <a:extLst>
              <a:ext uri="{FF2B5EF4-FFF2-40B4-BE49-F238E27FC236}">
                <a16:creationId xmlns:a16="http://schemas.microsoft.com/office/drawing/2014/main" id="{3BD48D34-AD55-49EF-A251-7764ACF36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68" y="1962149"/>
            <a:ext cx="6096000" cy="4147705"/>
          </a:xfrm>
          <a:prstGeom prst="rect">
            <a:avLst/>
          </a:prstGeom>
        </p:spPr>
      </p:pic>
    </p:spTree>
    <p:extLst>
      <p:ext uri="{BB962C8B-B14F-4D97-AF65-F5344CB8AC3E}">
        <p14:creationId xmlns:p14="http://schemas.microsoft.com/office/powerpoint/2010/main" val="545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3" name="组 22"/>
          <p:cNvGrpSpPr/>
          <p:nvPr/>
        </p:nvGrpSpPr>
        <p:grpSpPr>
          <a:xfrm>
            <a:off x="3164596" y="2180982"/>
            <a:ext cx="4572000" cy="1020211"/>
            <a:chOff x="3164596" y="1856912"/>
            <a:chExt cx="4572000" cy="1020211"/>
          </a:xfrm>
        </p:grpSpPr>
        <p:sp>
          <p:nvSpPr>
            <p:cNvPr id="24" name="矩形 23">
              <a:extLst>
                <a:ext uri="{FF2B5EF4-FFF2-40B4-BE49-F238E27FC236}">
                  <a16:creationId xmlns:a16="http://schemas.microsoft.com/office/drawing/2014/main" id="{49CE7F99-78F7-4F23-A087-11B0096908A7}"/>
                </a:ext>
              </a:extLst>
            </p:cNvPr>
            <p:cNvSpPr/>
            <p:nvPr/>
          </p:nvSpPr>
          <p:spPr>
            <a:xfrm>
              <a:off x="3164596" y="1856912"/>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具体分工</a:t>
              </a:r>
            </a:p>
          </p:txBody>
        </p:sp>
        <p:sp>
          <p:nvSpPr>
            <p:cNvPr id="25" name="矩形 24">
              <a:extLst>
                <a:ext uri="{FF2B5EF4-FFF2-40B4-BE49-F238E27FC236}">
                  <a16:creationId xmlns:a16="http://schemas.microsoft.com/office/drawing/2014/main" id="{121B205E-5727-490C-89B3-5496460B839D}"/>
                </a:ext>
              </a:extLst>
            </p:cNvPr>
            <p:cNvSpPr/>
            <p:nvPr/>
          </p:nvSpPr>
          <p:spPr>
            <a:xfrm>
              <a:off x="3164596" y="2416419"/>
              <a:ext cx="4572000" cy="460704"/>
            </a:xfrm>
            <a:prstGeom prst="rect">
              <a:avLst/>
            </a:prstGeom>
          </p:spPr>
          <p:txBody>
            <a:bodyPr>
              <a:spAutoFit/>
            </a:bodyPr>
            <a:lstStyle/>
            <a:p>
              <a:pPr>
                <a:lnSpc>
                  <a:spcPct val="150000"/>
                </a:lnSpc>
              </a:pPr>
              <a:endParaRPr lang="en-US" altLang="zh-CN" kern="100" dirty="0">
                <a:latin typeface="Microsoft YaHei Light" charset="-122"/>
                <a:ea typeface="Microsoft YaHei Light" charset="-122"/>
                <a:cs typeface="Microsoft YaHei Light" charset="-122"/>
              </a:endParaRPr>
            </a:p>
          </p:txBody>
        </p:sp>
      </p:grpSp>
      <p:sp>
        <p:nvSpPr>
          <p:cNvPr id="29" name="文本框 28"/>
          <p:cNvSpPr txBox="1"/>
          <p:nvPr/>
        </p:nvSpPr>
        <p:spPr>
          <a:xfrm>
            <a:off x="3164596" y="1483758"/>
            <a:ext cx="1620957"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项目分工</a:t>
            </a:r>
          </a:p>
        </p:txBody>
      </p:sp>
      <p:graphicFrame>
        <p:nvGraphicFramePr>
          <p:cNvPr id="2" name="表格 1">
            <a:extLst>
              <a:ext uri="{FF2B5EF4-FFF2-40B4-BE49-F238E27FC236}">
                <a16:creationId xmlns:a16="http://schemas.microsoft.com/office/drawing/2014/main" id="{3305BCCC-E5AD-450A-AC48-B6D6A5CE45F8}"/>
              </a:ext>
            </a:extLst>
          </p:cNvPr>
          <p:cNvGraphicFramePr>
            <a:graphicFrameLocks noGrp="1"/>
          </p:cNvGraphicFramePr>
          <p:nvPr>
            <p:extLst>
              <p:ext uri="{D42A27DB-BD31-4B8C-83A1-F6EECF244321}">
                <p14:modId xmlns:p14="http://schemas.microsoft.com/office/powerpoint/2010/main" val="1169145931"/>
              </p:ext>
            </p:extLst>
          </p:nvPr>
        </p:nvGraphicFramePr>
        <p:xfrm>
          <a:off x="3164596" y="2755096"/>
          <a:ext cx="5610687" cy="3119706"/>
        </p:xfrm>
        <a:graphic>
          <a:graphicData uri="http://schemas.openxmlformats.org/drawingml/2006/table">
            <a:tbl>
              <a:tblPr>
                <a:tableStyleId>{5C22544A-7EE6-4342-B048-85BDC9FD1C3A}</a:tableStyleId>
              </a:tblPr>
              <a:tblGrid>
                <a:gridCol w="633771">
                  <a:extLst>
                    <a:ext uri="{9D8B030D-6E8A-4147-A177-3AD203B41FA5}">
                      <a16:colId xmlns:a16="http://schemas.microsoft.com/office/drawing/2014/main" val="3642284787"/>
                    </a:ext>
                  </a:extLst>
                </a:gridCol>
                <a:gridCol w="1223794">
                  <a:extLst>
                    <a:ext uri="{9D8B030D-6E8A-4147-A177-3AD203B41FA5}">
                      <a16:colId xmlns:a16="http://schemas.microsoft.com/office/drawing/2014/main" val="1122242047"/>
                    </a:ext>
                  </a:extLst>
                </a:gridCol>
                <a:gridCol w="3753122">
                  <a:extLst>
                    <a:ext uri="{9D8B030D-6E8A-4147-A177-3AD203B41FA5}">
                      <a16:colId xmlns:a16="http://schemas.microsoft.com/office/drawing/2014/main" val="3926283752"/>
                    </a:ext>
                  </a:extLst>
                </a:gridCol>
              </a:tblGrid>
              <a:tr h="311971">
                <a:tc>
                  <a:txBody>
                    <a:bodyPr/>
                    <a:lstStyle/>
                    <a:p>
                      <a:pPr algn="just">
                        <a:spcAft>
                          <a:spcPts val="0"/>
                        </a:spcAft>
                      </a:pPr>
                      <a:r>
                        <a:rPr lang="zh-CN" sz="105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角色</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工作描述</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37241352"/>
                  </a:ext>
                </a:extLst>
              </a:tr>
              <a:tr h="935912">
                <a:tc>
                  <a:txBody>
                    <a:bodyPr/>
                    <a:lstStyle/>
                    <a:p>
                      <a:pPr algn="just">
                        <a:spcAft>
                          <a:spcPts val="0"/>
                        </a:spcAft>
                      </a:pPr>
                      <a:r>
                        <a:rPr lang="zh-CN" sz="1050" kern="100" dirty="0">
                          <a:effectLst/>
                        </a:rPr>
                        <a:t>苏碧青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分析，设计，编码，测试、审核</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分析系统需求，项目计划，项目团队管理进行任务分配，加载程序编写、对软件进行测试、检查小组进度，对小组成员的各项工作进行审核</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3738406"/>
                  </a:ext>
                </a:extLst>
              </a:tr>
              <a:tr h="623941">
                <a:tc>
                  <a:txBody>
                    <a:bodyPr/>
                    <a:lstStyle/>
                    <a:p>
                      <a:pPr algn="just">
                        <a:spcAft>
                          <a:spcPts val="0"/>
                        </a:spcAft>
                      </a:pPr>
                      <a:r>
                        <a:rPr lang="zh-CN" sz="1050" kern="100">
                          <a:effectLst/>
                        </a:rPr>
                        <a:t>陈铭阳</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分析，编码，测试，</a:t>
                      </a:r>
                      <a:r>
                        <a:rPr lang="en-US" sz="1050" kern="100">
                          <a:effectLst/>
                        </a:rPr>
                        <a:t>ppt</a:t>
                      </a:r>
                      <a:r>
                        <a:rPr lang="zh-CN" sz="1050" kern="100">
                          <a:effectLst/>
                        </a:rPr>
                        <a:t>制作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分析系统需求，数据交换，项目代码编写，数据加载分析、数据交换、安装程序、安装手册，项目有关</a:t>
                      </a:r>
                      <a:r>
                        <a:rPr lang="en-US" sz="1050" kern="100">
                          <a:effectLst/>
                        </a:rPr>
                        <a:t>ppt</a:t>
                      </a:r>
                      <a:r>
                        <a:rPr lang="zh-CN" sz="1050" kern="100">
                          <a:effectLst/>
                        </a:rPr>
                        <a:t>的制作、项目最终测试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7039554"/>
                  </a:ext>
                </a:extLst>
              </a:tr>
              <a:tr h="623941">
                <a:tc>
                  <a:txBody>
                    <a:bodyPr/>
                    <a:lstStyle/>
                    <a:p>
                      <a:pPr algn="just">
                        <a:spcAft>
                          <a:spcPts val="0"/>
                        </a:spcAft>
                      </a:pPr>
                      <a:r>
                        <a:rPr lang="zh-CN" sz="1050" kern="100" dirty="0">
                          <a:effectLst/>
                        </a:rPr>
                        <a:t>蓝</a:t>
                      </a:r>
                      <a:r>
                        <a:rPr lang="zh-CN" altLang="en-US" sz="1050" kern="100" dirty="0">
                          <a:effectLst/>
                        </a:rPr>
                        <a:t>舒</a:t>
                      </a:r>
                      <a:r>
                        <a:rPr lang="zh-CN" sz="1050" kern="100" dirty="0">
                          <a:effectLst/>
                        </a:rPr>
                        <a:t>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分析，编码，测试，</a:t>
                      </a:r>
                    </a:p>
                    <a:p>
                      <a:pPr algn="just">
                        <a:spcAft>
                          <a:spcPts val="0"/>
                        </a:spcAft>
                      </a:pPr>
                      <a:r>
                        <a:rPr lang="zh-CN" sz="1050" kern="100">
                          <a:effectLst/>
                        </a:rPr>
                        <a:t>秘书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分析系统需求，数据交换，项目代码编写，数据加载分析、数据交换、安装程序、安装手册，项目最终测试、对会议相关信息进行按时记录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5960630"/>
                  </a:ext>
                </a:extLst>
              </a:tr>
              <a:tr h="623941">
                <a:tc>
                  <a:txBody>
                    <a:bodyPr/>
                    <a:lstStyle/>
                    <a:p>
                      <a:pPr algn="just">
                        <a:spcAft>
                          <a:spcPts val="0"/>
                        </a:spcAft>
                      </a:pPr>
                      <a:r>
                        <a:rPr lang="zh-CN" sz="1050" kern="100">
                          <a:effectLst/>
                        </a:rPr>
                        <a:t>刘乐威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分析，编码，测试，</a:t>
                      </a:r>
                    </a:p>
                    <a:p>
                      <a:pPr algn="just">
                        <a:spcAft>
                          <a:spcPts val="0"/>
                        </a:spcAft>
                      </a:pPr>
                      <a:r>
                        <a:rPr lang="en-US" sz="1050" kern="100">
                          <a:effectLst/>
                        </a:rPr>
                        <a:t>ppt</a:t>
                      </a:r>
                      <a:r>
                        <a:rPr lang="zh-CN" sz="1050" kern="100">
                          <a:effectLst/>
                        </a:rPr>
                        <a:t>制作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分析系统需求，数据交换，项目代码编写，数据加载分析、数据交换、安装程序、安装手册，项目最终测试、项目有关</a:t>
                      </a:r>
                      <a:r>
                        <a:rPr lang="en-US" sz="1050" kern="100" dirty="0">
                          <a:effectLst/>
                        </a:rPr>
                        <a:t>ppt</a:t>
                      </a:r>
                      <a:r>
                        <a:rPr lang="zh-CN" sz="1050" kern="100" dirty="0">
                          <a:effectLst/>
                        </a:rPr>
                        <a:t>的制作</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32559241"/>
                  </a:ext>
                </a:extLst>
              </a:tr>
            </a:tbl>
          </a:graphicData>
        </a:graphic>
      </p:graphicFrame>
    </p:spTree>
    <p:extLst>
      <p:ext uri="{BB962C8B-B14F-4D97-AF65-F5344CB8AC3E}">
        <p14:creationId xmlns:p14="http://schemas.microsoft.com/office/powerpoint/2010/main" val="376958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2236510" cy="400110"/>
          </a:xfrm>
          <a:prstGeom prst="rect">
            <a:avLst/>
          </a:prstGeom>
        </p:spPr>
        <p:txBody>
          <a:bodyPr wrap="none">
            <a:spAutoFit/>
          </a:bodyPr>
          <a:lstStyle/>
          <a:p>
            <a:r>
              <a:rPr lang="zh-CN" altLang="en-US" sz="2000" b="1" kern="100" dirty="0">
                <a:latin typeface="微软雅黑" panose="020B0503020204020204" pitchFamily="34" charset="-122"/>
                <a:ea typeface="微软雅黑" panose="020B0503020204020204" pitchFamily="34" charset="-122"/>
              </a:rPr>
              <a:t>项目团队内部协作</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491843" cy="6858000"/>
            <a:chOff x="0" y="0"/>
            <a:chExt cx="2491843"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330424"/>
              <a:ext cx="2311882"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2003375"/>
            <a:ext cx="4572000" cy="2585323"/>
          </a:xfrm>
          <a:prstGeom prst="rect">
            <a:avLst/>
          </a:prstGeom>
        </p:spPr>
        <p:txBody>
          <a:bodyPr>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项目团队内部协作</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a:t>
            </a:r>
            <a:r>
              <a:rPr lang="zh-CN" altLang="en-US" dirty="0">
                <a:latin typeface="微软雅黑 Light" panose="020B0502040204020203" pitchFamily="34" charset="-122"/>
                <a:ea typeface="微软雅黑 Light" panose="020B0502040204020203" pitchFamily="34" charset="-122"/>
                <a:cs typeface="Microsoft YaHei Light" charset="-122"/>
              </a:rPr>
              <a:t>协作模式：每周两次会议，分线上（微信电话）和线下（见面会谈）</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a:t>
            </a:r>
            <a:r>
              <a:rPr lang="zh-CN" altLang="en-US" dirty="0">
                <a:latin typeface="微软雅黑 Light" panose="020B0502040204020203" pitchFamily="34" charset="-122"/>
                <a:ea typeface="微软雅黑 Light" panose="020B0502040204020203" pitchFamily="34" charset="-122"/>
                <a:cs typeface="Microsoft YaHei Light" charset="-122"/>
              </a:rPr>
              <a:t>沟通方式：例会、微信语音等</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a:t>
            </a:r>
            <a:r>
              <a:rPr lang="zh-CN" altLang="en-US" dirty="0">
                <a:latin typeface="微软雅黑 Light" panose="020B0502040204020203" pitchFamily="34" charset="-122"/>
                <a:ea typeface="微软雅黑 Light" panose="020B0502040204020203" pitchFamily="34" charset="-122"/>
                <a:cs typeface="Microsoft YaHei Light" charset="-122"/>
              </a:rPr>
              <a:t>邮件沟通：主送人为苏碧青，抄送人为蓝舒雯、刘乐威、陈铭阳</a:t>
            </a:r>
            <a:endParaRPr lang="en-US" altLang="zh-CN" dirty="0">
              <a:latin typeface="微软雅黑 Light" panose="020B0502040204020203" pitchFamily="34" charset="-122"/>
              <a:ea typeface="微软雅黑 Light" panose="020B0502040204020203" pitchFamily="34" charset="-122"/>
              <a:cs typeface="Microsoft YaHei Light" charset="-122"/>
            </a:endParaRPr>
          </a:p>
        </p:txBody>
      </p:sp>
    </p:spTree>
    <p:extLst>
      <p:ext uri="{BB962C8B-B14F-4D97-AF65-F5344CB8AC3E}">
        <p14:creationId xmlns:p14="http://schemas.microsoft.com/office/powerpoint/2010/main" val="51381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3005951"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项目团队外部沟通与写作</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491843" cy="6858000"/>
            <a:chOff x="0" y="0"/>
            <a:chExt cx="2491843"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330424"/>
              <a:ext cx="2311882"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2003375"/>
            <a:ext cx="4572000" cy="3000821"/>
          </a:xfrm>
          <a:prstGeom prst="rect">
            <a:avLst/>
          </a:prstGeom>
        </p:spPr>
        <p:txBody>
          <a:bodyPr>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与客户（老师）之间的沟通方式包括：</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正式沟通方式：</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A.</a:t>
            </a:r>
            <a:r>
              <a:rPr lang="zh-CN" altLang="en-US" dirty="0">
                <a:latin typeface="微软雅黑 Light" panose="020B0502040204020203" pitchFamily="34" charset="-122"/>
                <a:ea typeface="微软雅黑 Light" panose="020B0502040204020203" pitchFamily="34" charset="-122"/>
                <a:cs typeface="Microsoft YaHei Light" charset="-122"/>
              </a:rPr>
              <a:t>变更备忘</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B.</a:t>
            </a:r>
            <a:r>
              <a:rPr lang="zh-CN" altLang="en-US" dirty="0">
                <a:latin typeface="微软雅黑 Light" panose="020B0502040204020203" pitchFamily="34" charset="-122"/>
                <a:ea typeface="微软雅黑 Light" panose="020B0502040204020203" pitchFamily="34" charset="-122"/>
                <a:cs typeface="Microsoft YaHei Light" charset="-122"/>
              </a:rPr>
              <a:t>评审会议</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C.</a:t>
            </a:r>
            <a:r>
              <a:rPr lang="zh-CN" altLang="en-US" dirty="0">
                <a:latin typeface="微软雅黑 Light" panose="020B0502040204020203" pitchFamily="34" charset="-122"/>
                <a:ea typeface="微软雅黑 Light" panose="020B0502040204020203" pitchFamily="34" charset="-122"/>
                <a:cs typeface="Microsoft YaHei Light" charset="-122"/>
              </a:rPr>
              <a:t>执行情况报告，展示相关</a:t>
            </a:r>
            <a:r>
              <a:rPr lang="en-US" altLang="zh-CN" dirty="0">
                <a:latin typeface="微软雅黑 Light" panose="020B0502040204020203" pitchFamily="34" charset="-122"/>
                <a:ea typeface="微软雅黑 Light" panose="020B0502040204020203" pitchFamily="34" charset="-122"/>
                <a:cs typeface="Microsoft YaHei Light" charset="-122"/>
              </a:rPr>
              <a:t>ppt</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非正式沟通方式：</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		A.</a:t>
            </a:r>
            <a:r>
              <a:rPr lang="zh-CN" altLang="en-US" dirty="0">
                <a:latin typeface="微软雅黑 Light" panose="020B0502040204020203" pitchFamily="34" charset="-122"/>
                <a:ea typeface="微软雅黑 Light" panose="020B0502040204020203" pitchFamily="34" charset="-122"/>
                <a:cs typeface="Microsoft YaHei Light" charset="-122"/>
              </a:rPr>
              <a:t>线下面谈</a:t>
            </a:r>
            <a:endParaRPr lang="en-US" altLang="zh-CN" dirty="0">
              <a:latin typeface="微软雅黑 Light" panose="020B0502040204020203" pitchFamily="34" charset="-122"/>
              <a:ea typeface="微软雅黑 Light" panose="020B0502040204020203" pitchFamily="34" charset="-122"/>
              <a:cs typeface="Microsoft YaHei Light" charset="-122"/>
            </a:endParaRPr>
          </a:p>
        </p:txBody>
      </p:sp>
    </p:spTree>
    <p:extLst>
      <p:ext uri="{BB962C8B-B14F-4D97-AF65-F5344CB8AC3E}">
        <p14:creationId xmlns:p14="http://schemas.microsoft.com/office/powerpoint/2010/main" val="20626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aphicFrame>
        <p:nvGraphicFramePr>
          <p:cNvPr id="3" name="表格 2"/>
          <p:cNvGraphicFramePr>
            <a:graphicFrameLocks noGrp="1"/>
          </p:cNvGraphicFramePr>
          <p:nvPr>
            <p:extLst/>
          </p:nvPr>
        </p:nvGraphicFramePr>
        <p:xfrm>
          <a:off x="2946991" y="346350"/>
          <a:ext cx="5760911" cy="6083084"/>
        </p:xfrm>
        <a:graphic>
          <a:graphicData uri="http://schemas.openxmlformats.org/drawingml/2006/table">
            <a:tbl>
              <a:tblPr>
                <a:tableStyleId>{5C22544A-7EE6-4342-B048-85BDC9FD1C3A}</a:tableStyleId>
              </a:tblPr>
              <a:tblGrid>
                <a:gridCol w="801886">
                  <a:extLst>
                    <a:ext uri="{9D8B030D-6E8A-4147-A177-3AD203B41FA5}">
                      <a16:colId xmlns:a16="http://schemas.microsoft.com/office/drawing/2014/main" val="20000"/>
                    </a:ext>
                  </a:extLst>
                </a:gridCol>
                <a:gridCol w="2321246">
                  <a:extLst>
                    <a:ext uri="{9D8B030D-6E8A-4147-A177-3AD203B41FA5}">
                      <a16:colId xmlns:a16="http://schemas.microsoft.com/office/drawing/2014/main" val="20001"/>
                    </a:ext>
                  </a:extLst>
                </a:gridCol>
                <a:gridCol w="738577">
                  <a:extLst>
                    <a:ext uri="{9D8B030D-6E8A-4147-A177-3AD203B41FA5}">
                      <a16:colId xmlns:a16="http://schemas.microsoft.com/office/drawing/2014/main" val="20002"/>
                    </a:ext>
                  </a:extLst>
                </a:gridCol>
                <a:gridCol w="1899202">
                  <a:extLst>
                    <a:ext uri="{9D8B030D-6E8A-4147-A177-3AD203B41FA5}">
                      <a16:colId xmlns:a16="http://schemas.microsoft.com/office/drawing/2014/main" val="20003"/>
                    </a:ext>
                  </a:extLst>
                </a:gridCol>
              </a:tblGrid>
              <a:tr h="243358">
                <a:tc>
                  <a:txBody>
                    <a:bodyPr/>
                    <a:lstStyle/>
                    <a:p>
                      <a:pPr algn="ctr">
                        <a:lnSpc>
                          <a:spcPct val="200000"/>
                        </a:lnSpc>
                        <a:spcAft>
                          <a:spcPts val="0"/>
                        </a:spcAft>
                      </a:pPr>
                      <a:r>
                        <a:rPr lang="zh-CN" sz="1050" kern="100">
                          <a:effectLst/>
                        </a:rPr>
                        <a:t>会议地点</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微信语音</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会议时间</a:t>
                      </a:r>
                      <a:endParaRPr lang="zh-CN" sz="1050" kern="100">
                        <a:effectLst/>
                        <a:latin typeface="Times New Roman" charset="0"/>
                        <a:ea typeface="宋体" charset="-122"/>
                      </a:endParaRPr>
                    </a:p>
                  </a:txBody>
                  <a:tcPr marL="40043" marR="40043" marT="0" marB="0"/>
                </a:tc>
                <a:tc>
                  <a:txBody>
                    <a:bodyPr/>
                    <a:lstStyle/>
                    <a:p>
                      <a:pPr algn="just">
                        <a:lnSpc>
                          <a:spcPct val="200000"/>
                        </a:lnSpc>
                        <a:spcAft>
                          <a:spcPts val="0"/>
                        </a:spcAft>
                      </a:pPr>
                      <a:r>
                        <a:rPr lang="en-US" sz="1050" kern="100">
                          <a:effectLst/>
                        </a:rPr>
                        <a:t>2018.3.16 21:00</a:t>
                      </a:r>
                      <a:endParaRPr lang="zh-CN" sz="1050" kern="100">
                        <a:effectLst/>
                        <a:latin typeface="Times New Roman" charset="0"/>
                        <a:ea typeface="宋体" charset="-122"/>
                      </a:endParaRPr>
                    </a:p>
                  </a:txBody>
                  <a:tcPr marL="40043" marR="40043" marT="0" marB="0"/>
                </a:tc>
                <a:extLst>
                  <a:ext uri="{0D108BD9-81ED-4DB2-BD59-A6C34878D82A}">
                    <a16:rowId xmlns:a16="http://schemas.microsoft.com/office/drawing/2014/main" val="10000"/>
                  </a:ext>
                </a:extLst>
              </a:tr>
              <a:tr h="243358">
                <a:tc>
                  <a:txBody>
                    <a:bodyPr/>
                    <a:lstStyle/>
                    <a:p>
                      <a:pPr algn="ctr">
                        <a:lnSpc>
                          <a:spcPct val="200000"/>
                        </a:lnSpc>
                        <a:spcAft>
                          <a:spcPts val="0"/>
                        </a:spcAft>
                      </a:pPr>
                      <a:r>
                        <a:rPr lang="zh-CN" sz="1050" kern="100">
                          <a:effectLst/>
                        </a:rPr>
                        <a:t>主 持 人</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苏碧青</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记录 人</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蓝舒雯</a:t>
                      </a:r>
                      <a:endParaRPr lang="zh-CN" sz="1050" kern="100">
                        <a:effectLst/>
                        <a:latin typeface="Times New Roman" charset="0"/>
                        <a:ea typeface="宋体" charset="-122"/>
                      </a:endParaRPr>
                    </a:p>
                  </a:txBody>
                  <a:tcPr marL="40043" marR="40043" marT="0" marB="0"/>
                </a:tc>
                <a:extLst>
                  <a:ext uri="{0D108BD9-81ED-4DB2-BD59-A6C34878D82A}">
                    <a16:rowId xmlns:a16="http://schemas.microsoft.com/office/drawing/2014/main" val="10001"/>
                  </a:ext>
                </a:extLst>
              </a:tr>
              <a:tr h="322364">
                <a:tc>
                  <a:txBody>
                    <a:bodyPr/>
                    <a:lstStyle/>
                    <a:p>
                      <a:pPr algn="ctr">
                        <a:lnSpc>
                          <a:spcPct val="200000"/>
                        </a:lnSpc>
                        <a:spcAft>
                          <a:spcPts val="0"/>
                        </a:spcAft>
                      </a:pPr>
                      <a:r>
                        <a:rPr lang="zh-CN" sz="1050" kern="100">
                          <a:effectLst/>
                        </a:rPr>
                        <a:t>参会人员</a:t>
                      </a:r>
                      <a:endParaRPr lang="zh-CN" sz="1050" kern="100">
                        <a:effectLst/>
                        <a:latin typeface="Times New Roman" charset="0"/>
                        <a:ea typeface="宋体" charset="-122"/>
                      </a:endParaRPr>
                    </a:p>
                  </a:txBody>
                  <a:tcPr marL="40043" marR="40043" marT="0" marB="0" anchor="ctr"/>
                </a:tc>
                <a:tc gridSpan="3">
                  <a:txBody>
                    <a:bodyPr/>
                    <a:lstStyle/>
                    <a:p>
                      <a:pPr algn="ctr">
                        <a:lnSpc>
                          <a:spcPct val="200000"/>
                        </a:lnSpc>
                        <a:spcAft>
                          <a:spcPts val="0"/>
                        </a:spcAft>
                      </a:pPr>
                      <a:r>
                        <a:rPr lang="zh-CN" sz="1050" kern="100">
                          <a:effectLst/>
                        </a:rPr>
                        <a:t>苏碧青、蓝舒雯、陈铭阳、刘乐威</a:t>
                      </a:r>
                      <a:endParaRPr lang="zh-CN" sz="1050" kern="10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255610">
                <a:tc>
                  <a:txBody>
                    <a:bodyPr/>
                    <a:lstStyle/>
                    <a:p>
                      <a:pPr algn="ctr">
                        <a:lnSpc>
                          <a:spcPct val="200000"/>
                        </a:lnSpc>
                        <a:spcAft>
                          <a:spcPts val="0"/>
                        </a:spcAft>
                      </a:pPr>
                      <a:r>
                        <a:rPr lang="zh-CN" sz="1050" kern="100">
                          <a:effectLst/>
                        </a:rPr>
                        <a:t>会议主题</a:t>
                      </a:r>
                      <a:endParaRPr lang="zh-CN" sz="1050" kern="100">
                        <a:effectLst/>
                        <a:latin typeface="Times New Roman" charset="0"/>
                        <a:ea typeface="宋体" charset="-122"/>
                      </a:endParaRPr>
                    </a:p>
                  </a:txBody>
                  <a:tcPr marL="40043" marR="40043" marT="0" marB="0" anchor="ctr"/>
                </a:tc>
                <a:tc gridSpan="3">
                  <a:txBody>
                    <a:bodyPr/>
                    <a:lstStyle/>
                    <a:p>
                      <a:pPr algn="ctr">
                        <a:lnSpc>
                          <a:spcPct val="200000"/>
                        </a:lnSpc>
                        <a:spcAft>
                          <a:spcPts val="0"/>
                        </a:spcAft>
                      </a:pPr>
                      <a:r>
                        <a:rPr lang="zh-CN" sz="1050" kern="100">
                          <a:effectLst/>
                        </a:rPr>
                        <a:t>关于项目介绍的讨论</a:t>
                      </a:r>
                      <a:endParaRPr lang="zh-CN" sz="1050" kern="10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893726">
                <a:tc gridSpan="4">
                  <a:txBody>
                    <a:bodyPr/>
                    <a:lstStyle/>
                    <a:p>
                      <a:pPr indent="76200" algn="just">
                        <a:lnSpc>
                          <a:spcPct val="200000"/>
                        </a:lnSpc>
                        <a:spcAft>
                          <a:spcPts val="0"/>
                        </a:spcAft>
                      </a:pPr>
                      <a:r>
                        <a:rPr lang="zh-CN" sz="1050" kern="100" dirty="0">
                          <a:effectLst/>
                        </a:rPr>
                        <a:t>会议内容：</a:t>
                      </a:r>
                    </a:p>
                    <a:p>
                      <a:pPr marL="342900" lvl="0" indent="-342900" algn="just">
                        <a:lnSpc>
                          <a:spcPct val="200000"/>
                        </a:lnSpc>
                        <a:spcAft>
                          <a:spcPts val="0"/>
                        </a:spcAft>
                        <a:buFont typeface="+mj-lt"/>
                        <a:buAutoNum type="arabicPeriod"/>
                      </a:pPr>
                      <a:r>
                        <a:rPr lang="zh-CN" sz="1050" kern="100" dirty="0">
                          <a:effectLst/>
                        </a:rPr>
                        <a:t>确定软件具体的功能。</a:t>
                      </a:r>
                    </a:p>
                    <a:p>
                      <a:pPr marL="342900" lvl="0" indent="-342900" algn="just">
                        <a:lnSpc>
                          <a:spcPct val="200000"/>
                        </a:lnSpc>
                        <a:spcAft>
                          <a:spcPts val="0"/>
                        </a:spcAft>
                        <a:buFont typeface="+mj-lt"/>
                        <a:buAutoNum type="arabicPeriod"/>
                      </a:pPr>
                      <a:r>
                        <a:rPr lang="zh-CN" sz="1050" kern="100" dirty="0">
                          <a:effectLst/>
                        </a:rPr>
                        <a:t>确定软件所需技术。</a:t>
                      </a:r>
                    </a:p>
                    <a:p>
                      <a:pPr marL="342900" lvl="0" indent="-342900" algn="just">
                        <a:lnSpc>
                          <a:spcPct val="200000"/>
                        </a:lnSpc>
                        <a:spcAft>
                          <a:spcPts val="0"/>
                        </a:spcAft>
                        <a:buFont typeface="+mj-lt"/>
                        <a:buAutoNum type="arabicPeriod"/>
                      </a:pPr>
                      <a:r>
                        <a:rPr lang="zh-CN" sz="1050" kern="100" dirty="0">
                          <a:effectLst/>
                        </a:rPr>
                        <a:t>确定软件实现形式。</a:t>
                      </a:r>
                    </a:p>
                    <a:p>
                      <a:pPr indent="76200" algn="just">
                        <a:lnSpc>
                          <a:spcPct val="200000"/>
                        </a:lnSpc>
                        <a:spcAft>
                          <a:spcPts val="0"/>
                        </a:spcAft>
                      </a:pPr>
                      <a:r>
                        <a:rPr lang="zh-CN" sz="1050" kern="100" dirty="0">
                          <a:effectLst/>
                        </a:rPr>
                        <a:t>具体如下：</a:t>
                      </a:r>
                    </a:p>
                    <a:p>
                      <a:pPr marL="342900" lvl="0" indent="-342900" algn="just">
                        <a:lnSpc>
                          <a:spcPct val="200000"/>
                        </a:lnSpc>
                        <a:spcAft>
                          <a:spcPts val="0"/>
                        </a:spcAft>
                        <a:buFont typeface="+mj-lt"/>
                        <a:buAutoNum type="arabicPeriod"/>
                      </a:pPr>
                      <a:r>
                        <a:rPr lang="zh-CN" sz="1050" kern="100" dirty="0">
                          <a:effectLst/>
                        </a:rPr>
                        <a:t>使用人群：全体人员</a:t>
                      </a:r>
                    </a:p>
                    <a:p>
                      <a:pPr marL="342900" lvl="0" indent="-342900" algn="just">
                        <a:lnSpc>
                          <a:spcPct val="200000"/>
                        </a:lnSpc>
                        <a:spcAft>
                          <a:spcPts val="0"/>
                        </a:spcAft>
                        <a:buFont typeface="+mj-lt"/>
                        <a:buAutoNum type="arabicPeriod"/>
                      </a:pPr>
                      <a:r>
                        <a:rPr lang="zh-CN" sz="1050" kern="100" dirty="0">
                          <a:effectLst/>
                        </a:rPr>
                        <a:t>项目环境：安卓系统</a:t>
                      </a:r>
                    </a:p>
                    <a:p>
                      <a:pPr marL="342900" lvl="0" indent="-342900" algn="just">
                        <a:lnSpc>
                          <a:spcPct val="200000"/>
                        </a:lnSpc>
                        <a:spcAft>
                          <a:spcPts val="0"/>
                        </a:spcAft>
                        <a:buFont typeface="+mj-lt"/>
                        <a:buAutoNum type="arabicPeriod"/>
                      </a:pPr>
                      <a:r>
                        <a:rPr lang="zh-CN" sz="1050" kern="100" dirty="0">
                          <a:effectLst/>
                        </a:rPr>
                        <a:t>最终效果：能通过关键字搜索来获取用户所需信息。</a:t>
                      </a:r>
                    </a:p>
                    <a:p>
                      <a:pPr marL="342900" lvl="0" indent="-342900" algn="just">
                        <a:lnSpc>
                          <a:spcPct val="200000"/>
                        </a:lnSpc>
                        <a:spcAft>
                          <a:spcPts val="0"/>
                        </a:spcAft>
                        <a:buFont typeface="+mj-lt"/>
                        <a:buAutoNum type="arabicPeriod"/>
                      </a:pPr>
                      <a:r>
                        <a:rPr lang="zh-CN" sz="1050" kern="100" dirty="0">
                          <a:effectLst/>
                        </a:rPr>
                        <a:t>具体功能：打开</a:t>
                      </a:r>
                      <a:r>
                        <a:rPr lang="en-US" sz="1050" kern="100" dirty="0">
                          <a:effectLst/>
                        </a:rPr>
                        <a:t>app</a:t>
                      </a:r>
                      <a:r>
                        <a:rPr lang="zh-CN" sz="1050" kern="100" dirty="0">
                          <a:effectLst/>
                        </a:rPr>
                        <a:t>，登录账号后即可直接在</a:t>
                      </a:r>
                      <a:r>
                        <a:rPr lang="en-US" sz="1050" kern="100" dirty="0">
                          <a:effectLst/>
                        </a:rPr>
                        <a:t>app</a:t>
                      </a:r>
                      <a:r>
                        <a:rPr lang="zh-CN" sz="1050" kern="100" dirty="0">
                          <a:effectLst/>
                        </a:rPr>
                        <a:t>界面操作；退出</a:t>
                      </a:r>
                      <a:r>
                        <a:rPr lang="en-US" sz="1050" kern="100" dirty="0">
                          <a:effectLst/>
                        </a:rPr>
                        <a:t>app</a:t>
                      </a:r>
                      <a:r>
                        <a:rPr lang="zh-CN" sz="1050" kern="100" dirty="0">
                          <a:effectLst/>
                        </a:rPr>
                        <a:t>界面后，软件不会自动退出登录或关闭，而是以浮窗形式悬浮在手机桌面，若要使用，点开浮窗操作即可。</a:t>
                      </a:r>
                    </a:p>
                    <a:p>
                      <a:pPr marL="342900" lvl="0" indent="-342900" algn="just">
                        <a:lnSpc>
                          <a:spcPct val="200000"/>
                        </a:lnSpc>
                        <a:spcAft>
                          <a:spcPts val="0"/>
                        </a:spcAft>
                        <a:buFont typeface="+mj-lt"/>
                        <a:buAutoNum type="arabicPeriod"/>
                      </a:pPr>
                      <a:r>
                        <a:rPr lang="zh-CN" sz="1050" kern="100" dirty="0">
                          <a:effectLst/>
                        </a:rPr>
                        <a:t>数据存放：</a:t>
                      </a:r>
                      <a:r>
                        <a:rPr lang="en-US" sz="1050" kern="100" dirty="0">
                          <a:effectLst/>
                        </a:rPr>
                        <a:t>SQLite</a:t>
                      </a:r>
                      <a:r>
                        <a:rPr lang="zh-CN" sz="1050" kern="100" dirty="0">
                          <a:effectLst/>
                        </a:rPr>
                        <a:t>数据库存储数据。</a:t>
                      </a:r>
                    </a:p>
                    <a:p>
                      <a:pPr marL="342900" lvl="0" indent="-342900" algn="just">
                        <a:lnSpc>
                          <a:spcPct val="200000"/>
                        </a:lnSpc>
                        <a:spcAft>
                          <a:spcPts val="0"/>
                        </a:spcAft>
                        <a:buFont typeface="+mj-lt"/>
                        <a:buAutoNum type="arabicPeriod"/>
                      </a:pPr>
                      <a:r>
                        <a:rPr lang="zh-CN" sz="1050" kern="100" dirty="0">
                          <a:effectLst/>
                        </a:rPr>
                        <a:t>最重难点：</a:t>
                      </a:r>
                      <a:r>
                        <a:rPr lang="en-US" sz="1050" kern="100" dirty="0">
                          <a:effectLst/>
                        </a:rPr>
                        <a:t>app</a:t>
                      </a:r>
                      <a:r>
                        <a:rPr lang="zh-CN" sz="1050" kern="100" dirty="0">
                          <a:effectLst/>
                        </a:rPr>
                        <a:t>用啥开发；如何实现搜索引擎；爬虫；分析数据；如何让</a:t>
                      </a:r>
                      <a:r>
                        <a:rPr lang="en-US" sz="1050" kern="100" dirty="0">
                          <a:effectLst/>
                        </a:rPr>
                        <a:t>python</a:t>
                      </a:r>
                      <a:r>
                        <a:rPr lang="zh-CN" sz="1050" kern="100" dirty="0">
                          <a:effectLst/>
                        </a:rPr>
                        <a:t>实现你的指令；</a:t>
                      </a:r>
                      <a:r>
                        <a:rPr lang="en-US" sz="1050" kern="100" dirty="0">
                          <a:effectLst/>
                        </a:rPr>
                        <a:t>UI</a:t>
                      </a:r>
                      <a:r>
                        <a:rPr lang="zh-CN" sz="1050" kern="100" dirty="0">
                          <a:effectLst/>
                        </a:rPr>
                        <a:t>用啥做；搜索结果弹窗展示问题；</a:t>
                      </a:r>
                      <a:r>
                        <a:rPr lang="en-US" sz="1050" kern="100" dirty="0">
                          <a:effectLst/>
                        </a:rPr>
                        <a:t>app</a:t>
                      </a:r>
                      <a:r>
                        <a:rPr lang="zh-CN" sz="1050" kern="100" dirty="0">
                          <a:effectLst/>
                        </a:rPr>
                        <a:t>浮窗效果；数据存放。</a:t>
                      </a:r>
                    </a:p>
                    <a:p>
                      <a:pPr indent="76200" algn="just">
                        <a:lnSpc>
                          <a:spcPct val="200000"/>
                        </a:lnSpc>
                        <a:spcAft>
                          <a:spcPts val="0"/>
                        </a:spcAft>
                      </a:pPr>
                      <a:r>
                        <a:rPr lang="zh-CN" sz="1050" kern="100" dirty="0">
                          <a:effectLst/>
                        </a:rPr>
                        <a:t>近期安排：</a:t>
                      </a:r>
                    </a:p>
                    <a:p>
                      <a:pPr indent="76200" algn="just">
                        <a:lnSpc>
                          <a:spcPct val="200000"/>
                        </a:lnSpc>
                        <a:spcAft>
                          <a:spcPts val="0"/>
                        </a:spcAft>
                      </a:pPr>
                      <a:r>
                        <a:rPr lang="en-US" sz="1050" kern="100" dirty="0">
                          <a:effectLst/>
                        </a:rPr>
                        <a:t>3.17</a:t>
                      </a:r>
                      <a:r>
                        <a:rPr lang="zh-CN" sz="1050" kern="100" dirty="0">
                          <a:effectLst/>
                        </a:rPr>
                        <a:t>继续开会并分配作业。</a:t>
                      </a:r>
                      <a:endParaRPr lang="zh-CN" sz="1050" kern="100" dirty="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82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aphicFrame>
        <p:nvGraphicFramePr>
          <p:cNvPr id="3" name="表格 2"/>
          <p:cNvGraphicFramePr>
            <a:graphicFrameLocks noGrp="1"/>
          </p:cNvGraphicFramePr>
          <p:nvPr>
            <p:extLst/>
          </p:nvPr>
        </p:nvGraphicFramePr>
        <p:xfrm>
          <a:off x="2947268" y="756880"/>
          <a:ext cx="5859108" cy="5521428"/>
        </p:xfrm>
        <a:graphic>
          <a:graphicData uri="http://schemas.openxmlformats.org/drawingml/2006/table">
            <a:tbl>
              <a:tblPr>
                <a:tableStyleId>{5C22544A-7EE6-4342-B048-85BDC9FD1C3A}</a:tableStyleId>
              </a:tblPr>
              <a:tblGrid>
                <a:gridCol w="815553">
                  <a:extLst>
                    <a:ext uri="{9D8B030D-6E8A-4147-A177-3AD203B41FA5}">
                      <a16:colId xmlns:a16="http://schemas.microsoft.com/office/drawing/2014/main" val="20000"/>
                    </a:ext>
                  </a:extLst>
                </a:gridCol>
                <a:gridCol w="2360813">
                  <a:extLst>
                    <a:ext uri="{9D8B030D-6E8A-4147-A177-3AD203B41FA5}">
                      <a16:colId xmlns:a16="http://schemas.microsoft.com/office/drawing/2014/main" val="20001"/>
                    </a:ext>
                  </a:extLst>
                </a:gridCol>
                <a:gridCol w="751168">
                  <a:extLst>
                    <a:ext uri="{9D8B030D-6E8A-4147-A177-3AD203B41FA5}">
                      <a16:colId xmlns:a16="http://schemas.microsoft.com/office/drawing/2014/main" val="20002"/>
                    </a:ext>
                  </a:extLst>
                </a:gridCol>
                <a:gridCol w="1931574">
                  <a:extLst>
                    <a:ext uri="{9D8B030D-6E8A-4147-A177-3AD203B41FA5}">
                      <a16:colId xmlns:a16="http://schemas.microsoft.com/office/drawing/2014/main" val="20003"/>
                    </a:ext>
                  </a:extLst>
                </a:gridCol>
              </a:tblGrid>
              <a:tr h="500247">
                <a:tc>
                  <a:txBody>
                    <a:bodyPr/>
                    <a:lstStyle/>
                    <a:p>
                      <a:pPr algn="ctr">
                        <a:lnSpc>
                          <a:spcPct val="200000"/>
                        </a:lnSpc>
                        <a:spcAft>
                          <a:spcPts val="0"/>
                        </a:spcAft>
                      </a:pPr>
                      <a:r>
                        <a:rPr lang="zh-CN" sz="1050" kern="100">
                          <a:effectLst/>
                        </a:rPr>
                        <a:t>会议地点</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微信语音</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会议时间</a:t>
                      </a:r>
                      <a:endParaRPr lang="zh-CN" sz="1050" kern="100">
                        <a:effectLst/>
                        <a:latin typeface="Times New Roman" charset="0"/>
                        <a:ea typeface="宋体" charset="-122"/>
                      </a:endParaRPr>
                    </a:p>
                  </a:txBody>
                  <a:tcPr marL="41892" marR="41892" marT="0" marB="0"/>
                </a:tc>
                <a:tc>
                  <a:txBody>
                    <a:bodyPr/>
                    <a:lstStyle/>
                    <a:p>
                      <a:pPr algn="just">
                        <a:lnSpc>
                          <a:spcPct val="200000"/>
                        </a:lnSpc>
                        <a:spcAft>
                          <a:spcPts val="0"/>
                        </a:spcAft>
                      </a:pPr>
                      <a:r>
                        <a:rPr lang="en-US" sz="1050" kern="100">
                          <a:effectLst/>
                        </a:rPr>
                        <a:t>2018.3.17 14:15</a:t>
                      </a:r>
                      <a:endParaRPr lang="zh-CN" sz="1050" kern="100">
                        <a:effectLst/>
                        <a:latin typeface="Times New Roman" charset="0"/>
                        <a:ea typeface="宋体" charset="-122"/>
                      </a:endParaRPr>
                    </a:p>
                  </a:txBody>
                  <a:tcPr marL="41892" marR="41892" marT="0" marB="0"/>
                </a:tc>
                <a:extLst>
                  <a:ext uri="{0D108BD9-81ED-4DB2-BD59-A6C34878D82A}">
                    <a16:rowId xmlns:a16="http://schemas.microsoft.com/office/drawing/2014/main" val="10000"/>
                  </a:ext>
                </a:extLst>
              </a:tr>
              <a:tr h="500247">
                <a:tc>
                  <a:txBody>
                    <a:bodyPr/>
                    <a:lstStyle/>
                    <a:p>
                      <a:pPr algn="ctr">
                        <a:lnSpc>
                          <a:spcPct val="200000"/>
                        </a:lnSpc>
                        <a:spcAft>
                          <a:spcPts val="0"/>
                        </a:spcAft>
                      </a:pPr>
                      <a:r>
                        <a:rPr lang="zh-CN" sz="1050" kern="100">
                          <a:effectLst/>
                        </a:rPr>
                        <a:t>主 持 人</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苏碧青</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记录 人</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苏碧青</a:t>
                      </a:r>
                      <a:endParaRPr lang="zh-CN" sz="1050" kern="100">
                        <a:effectLst/>
                        <a:latin typeface="Times New Roman" charset="0"/>
                        <a:ea typeface="宋体" charset="-122"/>
                      </a:endParaRPr>
                    </a:p>
                  </a:txBody>
                  <a:tcPr marL="41892" marR="41892" marT="0" marB="0"/>
                </a:tc>
                <a:extLst>
                  <a:ext uri="{0D108BD9-81ED-4DB2-BD59-A6C34878D82A}">
                    <a16:rowId xmlns:a16="http://schemas.microsoft.com/office/drawing/2014/main" val="10001"/>
                  </a:ext>
                </a:extLst>
              </a:tr>
              <a:tr h="500247">
                <a:tc>
                  <a:txBody>
                    <a:bodyPr/>
                    <a:lstStyle/>
                    <a:p>
                      <a:pPr algn="ctr">
                        <a:lnSpc>
                          <a:spcPct val="200000"/>
                        </a:lnSpc>
                        <a:spcAft>
                          <a:spcPts val="0"/>
                        </a:spcAft>
                      </a:pPr>
                      <a:r>
                        <a:rPr lang="zh-CN" sz="1050" kern="100">
                          <a:effectLst/>
                        </a:rPr>
                        <a:t>参会人员</a:t>
                      </a:r>
                      <a:endParaRPr lang="zh-CN" sz="1050" kern="100">
                        <a:effectLst/>
                        <a:latin typeface="Times New Roman" charset="0"/>
                        <a:ea typeface="宋体" charset="-122"/>
                      </a:endParaRPr>
                    </a:p>
                  </a:txBody>
                  <a:tcPr marL="41892" marR="41892" marT="0" marB="0" anchor="ctr"/>
                </a:tc>
                <a:tc gridSpan="3">
                  <a:txBody>
                    <a:bodyPr/>
                    <a:lstStyle/>
                    <a:p>
                      <a:pPr algn="ctr">
                        <a:lnSpc>
                          <a:spcPct val="200000"/>
                        </a:lnSpc>
                        <a:spcAft>
                          <a:spcPts val="0"/>
                        </a:spcAft>
                      </a:pPr>
                      <a:r>
                        <a:rPr lang="zh-CN" sz="1050" kern="100">
                          <a:effectLst/>
                        </a:rPr>
                        <a:t>苏碧青、蓝舒雯、陈铭阳、刘乐威</a:t>
                      </a:r>
                      <a:endParaRPr lang="zh-CN" sz="1050" kern="10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0247">
                <a:tc>
                  <a:txBody>
                    <a:bodyPr/>
                    <a:lstStyle/>
                    <a:p>
                      <a:pPr algn="ctr">
                        <a:lnSpc>
                          <a:spcPct val="200000"/>
                        </a:lnSpc>
                        <a:spcAft>
                          <a:spcPts val="0"/>
                        </a:spcAft>
                      </a:pPr>
                      <a:r>
                        <a:rPr lang="zh-CN" sz="1050" kern="100">
                          <a:effectLst/>
                        </a:rPr>
                        <a:t>会议主题</a:t>
                      </a:r>
                      <a:endParaRPr lang="zh-CN" sz="1050" kern="100">
                        <a:effectLst/>
                        <a:latin typeface="Times New Roman" charset="0"/>
                        <a:ea typeface="宋体" charset="-122"/>
                      </a:endParaRPr>
                    </a:p>
                  </a:txBody>
                  <a:tcPr marL="41892" marR="41892" marT="0" marB="0" anchor="ctr"/>
                </a:tc>
                <a:tc gridSpan="3">
                  <a:txBody>
                    <a:bodyPr/>
                    <a:lstStyle/>
                    <a:p>
                      <a:pPr algn="ctr">
                        <a:lnSpc>
                          <a:spcPct val="200000"/>
                        </a:lnSpc>
                        <a:spcAft>
                          <a:spcPts val="0"/>
                        </a:spcAft>
                      </a:pPr>
                      <a:r>
                        <a:rPr lang="zh-CN" sz="1050" kern="100" dirty="0">
                          <a:effectLst/>
                        </a:rPr>
                        <a:t>技术分享、资源分享、作业分配</a:t>
                      </a:r>
                      <a:endParaRPr lang="zh-CN" sz="1050" kern="100" dirty="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251605">
                <a:tc gridSpan="4">
                  <a:txBody>
                    <a:bodyPr/>
                    <a:lstStyle/>
                    <a:p>
                      <a:pPr indent="76200" algn="just">
                        <a:lnSpc>
                          <a:spcPct val="200000"/>
                        </a:lnSpc>
                        <a:spcAft>
                          <a:spcPts val="0"/>
                        </a:spcAft>
                      </a:pPr>
                      <a:r>
                        <a:rPr lang="zh-CN" sz="1050" kern="100" dirty="0">
                          <a:effectLst/>
                        </a:rPr>
                        <a:t>会议内容： </a:t>
                      </a:r>
                    </a:p>
                    <a:p>
                      <a:pPr marL="381000" algn="just">
                        <a:lnSpc>
                          <a:spcPct val="200000"/>
                        </a:lnSpc>
                        <a:spcAft>
                          <a:spcPts val="0"/>
                        </a:spcAft>
                      </a:pPr>
                      <a:r>
                        <a:rPr lang="zh-CN" sz="1050" kern="100" dirty="0">
                          <a:effectLst/>
                        </a:rPr>
                        <a:t>分配作业：</a:t>
                      </a:r>
                    </a:p>
                    <a:p>
                      <a:pPr indent="76200" algn="just">
                        <a:lnSpc>
                          <a:spcPct val="200000"/>
                        </a:lnSpc>
                        <a:spcAft>
                          <a:spcPts val="0"/>
                        </a:spcAft>
                      </a:pPr>
                      <a:r>
                        <a:rPr lang="zh-CN" sz="1050" kern="100" dirty="0">
                          <a:effectLst/>
                        </a:rPr>
                        <a:t>具体如下：</a:t>
                      </a:r>
                    </a:p>
                    <a:p>
                      <a:pPr marL="342900" lvl="0" indent="-342900" algn="just">
                        <a:lnSpc>
                          <a:spcPct val="200000"/>
                        </a:lnSpc>
                        <a:spcAft>
                          <a:spcPts val="0"/>
                        </a:spcAft>
                        <a:buFont typeface="+mj-lt"/>
                        <a:buAutoNum type="arabicPeriod"/>
                      </a:pPr>
                      <a:r>
                        <a:rPr lang="zh-CN" sz="1050" kern="100" dirty="0">
                          <a:effectLst/>
                        </a:rPr>
                        <a:t>项目计划书：引言、项目概况部分——陈铭阳</a:t>
                      </a:r>
                    </a:p>
                    <a:p>
                      <a:pPr marL="609600" indent="914400" algn="just">
                        <a:lnSpc>
                          <a:spcPct val="200000"/>
                        </a:lnSpc>
                        <a:spcAft>
                          <a:spcPts val="0"/>
                        </a:spcAft>
                      </a:pPr>
                      <a:r>
                        <a:rPr lang="zh-CN" sz="1050" kern="100" dirty="0">
                          <a:effectLst/>
                        </a:rPr>
                        <a:t>项目团队组织、实施计划、支持条件——刘乐威</a:t>
                      </a:r>
                    </a:p>
                    <a:p>
                      <a:pPr marL="609600" indent="914400" algn="just">
                        <a:lnSpc>
                          <a:spcPct val="200000"/>
                        </a:lnSpc>
                        <a:spcAft>
                          <a:spcPts val="0"/>
                        </a:spcAft>
                      </a:pPr>
                      <a:r>
                        <a:rPr lang="zh-CN" sz="1050" kern="100" dirty="0">
                          <a:effectLst/>
                        </a:rPr>
                        <a:t>预算、关键问题、专题计划要点——苏碧青</a:t>
                      </a:r>
                    </a:p>
                    <a:p>
                      <a:pPr marL="342900" lvl="0" indent="-342900" algn="just">
                        <a:lnSpc>
                          <a:spcPct val="200000"/>
                        </a:lnSpc>
                        <a:spcAft>
                          <a:spcPts val="0"/>
                        </a:spcAft>
                        <a:buFont typeface="+mj-lt"/>
                        <a:buAutoNum type="arabicPeriod"/>
                      </a:pPr>
                      <a:r>
                        <a:rPr lang="zh-CN" sz="1050" kern="100" dirty="0">
                          <a:effectLst/>
                        </a:rPr>
                        <a:t>项目简介书：蓝舒雯</a:t>
                      </a:r>
                    </a:p>
                    <a:p>
                      <a:pPr marL="342900" lvl="0" indent="-342900" algn="just">
                        <a:lnSpc>
                          <a:spcPct val="200000"/>
                        </a:lnSpc>
                        <a:spcAft>
                          <a:spcPts val="0"/>
                        </a:spcAft>
                        <a:buFont typeface="+mj-lt"/>
                        <a:buAutoNum type="arabicPeriod"/>
                      </a:pPr>
                      <a:r>
                        <a:rPr lang="en-US" sz="1050" kern="100" dirty="0" err="1">
                          <a:effectLst/>
                        </a:rPr>
                        <a:t>ppt</a:t>
                      </a:r>
                      <a:r>
                        <a:rPr lang="zh-CN" sz="1050" kern="100" dirty="0">
                          <a:effectLst/>
                        </a:rPr>
                        <a:t>：陈铭阳</a:t>
                      </a:r>
                    </a:p>
                    <a:p>
                      <a:pPr marL="342900" lvl="0" indent="-342900" algn="just">
                        <a:lnSpc>
                          <a:spcPct val="200000"/>
                        </a:lnSpc>
                        <a:spcAft>
                          <a:spcPts val="0"/>
                        </a:spcAft>
                        <a:buFont typeface="+mj-lt"/>
                        <a:buAutoNum type="arabicPeriod"/>
                      </a:pPr>
                      <a:r>
                        <a:rPr lang="zh-CN" sz="1050" kern="100" dirty="0">
                          <a:effectLst/>
                        </a:rPr>
                        <a:t>甘特图：苏碧青</a:t>
                      </a:r>
                    </a:p>
                    <a:p>
                      <a:pPr indent="76200" algn="just">
                        <a:lnSpc>
                          <a:spcPct val="200000"/>
                        </a:lnSpc>
                        <a:spcAft>
                          <a:spcPts val="0"/>
                        </a:spcAft>
                      </a:pPr>
                      <a:r>
                        <a:rPr lang="zh-CN" sz="1050" kern="100" dirty="0">
                          <a:effectLst/>
                        </a:rPr>
                        <a:t>近期安排：</a:t>
                      </a:r>
                    </a:p>
                    <a:p>
                      <a:pPr indent="381000" algn="just">
                        <a:lnSpc>
                          <a:spcPct val="200000"/>
                        </a:lnSpc>
                        <a:spcAft>
                          <a:spcPts val="0"/>
                        </a:spcAft>
                      </a:pPr>
                      <a:r>
                        <a:rPr lang="zh-CN" sz="1050" kern="100" dirty="0">
                          <a:effectLst/>
                        </a:rPr>
                        <a:t>各自完成自己的作业，最后拼贴修改。</a:t>
                      </a:r>
                      <a:endParaRPr lang="zh-CN" sz="1050" kern="100" dirty="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21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aphicFrame>
        <p:nvGraphicFramePr>
          <p:cNvPr id="3" name="表格 2"/>
          <p:cNvGraphicFramePr>
            <a:graphicFrameLocks noGrp="1"/>
          </p:cNvGraphicFramePr>
          <p:nvPr>
            <p:extLst/>
          </p:nvPr>
        </p:nvGraphicFramePr>
        <p:xfrm>
          <a:off x="2665913" y="618978"/>
          <a:ext cx="5957581" cy="5373858"/>
        </p:xfrm>
        <a:graphic>
          <a:graphicData uri="http://schemas.openxmlformats.org/drawingml/2006/table">
            <a:tbl>
              <a:tblPr>
                <a:tableStyleId>{5C22544A-7EE6-4342-B048-85BDC9FD1C3A}</a:tableStyleId>
              </a:tblPr>
              <a:tblGrid>
                <a:gridCol w="829260">
                  <a:extLst>
                    <a:ext uri="{9D8B030D-6E8A-4147-A177-3AD203B41FA5}">
                      <a16:colId xmlns:a16="http://schemas.microsoft.com/office/drawing/2014/main" val="20000"/>
                    </a:ext>
                  </a:extLst>
                </a:gridCol>
                <a:gridCol w="2400491">
                  <a:extLst>
                    <a:ext uri="{9D8B030D-6E8A-4147-A177-3AD203B41FA5}">
                      <a16:colId xmlns:a16="http://schemas.microsoft.com/office/drawing/2014/main" val="20001"/>
                    </a:ext>
                  </a:extLst>
                </a:gridCol>
                <a:gridCol w="763792">
                  <a:extLst>
                    <a:ext uri="{9D8B030D-6E8A-4147-A177-3AD203B41FA5}">
                      <a16:colId xmlns:a16="http://schemas.microsoft.com/office/drawing/2014/main" val="20002"/>
                    </a:ext>
                  </a:extLst>
                </a:gridCol>
                <a:gridCol w="1964038">
                  <a:extLst>
                    <a:ext uri="{9D8B030D-6E8A-4147-A177-3AD203B41FA5}">
                      <a16:colId xmlns:a16="http://schemas.microsoft.com/office/drawing/2014/main" val="20003"/>
                    </a:ext>
                  </a:extLst>
                </a:gridCol>
              </a:tblGrid>
              <a:tr h="579642">
                <a:tc>
                  <a:txBody>
                    <a:bodyPr/>
                    <a:lstStyle/>
                    <a:p>
                      <a:pPr algn="ctr">
                        <a:lnSpc>
                          <a:spcPct val="200000"/>
                        </a:lnSpc>
                        <a:spcAft>
                          <a:spcPts val="0"/>
                        </a:spcAft>
                      </a:pPr>
                      <a:r>
                        <a:rPr lang="zh-CN" sz="1050" kern="100">
                          <a:effectLst/>
                        </a:rPr>
                        <a:t>会议地点</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图书馆一楼大厅</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会议时间</a:t>
                      </a:r>
                      <a:endParaRPr lang="zh-CN" sz="1050" kern="100">
                        <a:effectLst/>
                        <a:latin typeface="Times New Roman" charset="0"/>
                        <a:ea typeface="宋体" charset="-122"/>
                      </a:endParaRPr>
                    </a:p>
                  </a:txBody>
                  <a:tcPr marL="41892" marR="41892" marT="0" marB="0"/>
                </a:tc>
                <a:tc>
                  <a:txBody>
                    <a:bodyPr/>
                    <a:lstStyle/>
                    <a:p>
                      <a:pPr algn="just">
                        <a:lnSpc>
                          <a:spcPct val="200000"/>
                        </a:lnSpc>
                        <a:spcAft>
                          <a:spcPts val="0"/>
                        </a:spcAft>
                      </a:pPr>
                      <a:r>
                        <a:rPr lang="en-US" sz="1050" kern="100">
                          <a:effectLst/>
                        </a:rPr>
                        <a:t>2018.3.21 18:00</a:t>
                      </a:r>
                      <a:endParaRPr lang="zh-CN" sz="1050" kern="100">
                        <a:effectLst/>
                        <a:latin typeface="Times New Roman" charset="0"/>
                        <a:ea typeface="宋体" charset="-122"/>
                      </a:endParaRPr>
                    </a:p>
                  </a:txBody>
                  <a:tcPr marL="41892" marR="41892" marT="0" marB="0"/>
                </a:tc>
                <a:extLst>
                  <a:ext uri="{0D108BD9-81ED-4DB2-BD59-A6C34878D82A}">
                    <a16:rowId xmlns:a16="http://schemas.microsoft.com/office/drawing/2014/main" val="10000"/>
                  </a:ext>
                </a:extLst>
              </a:tr>
              <a:tr h="579642">
                <a:tc>
                  <a:txBody>
                    <a:bodyPr/>
                    <a:lstStyle/>
                    <a:p>
                      <a:pPr algn="ctr">
                        <a:lnSpc>
                          <a:spcPct val="200000"/>
                        </a:lnSpc>
                        <a:spcAft>
                          <a:spcPts val="0"/>
                        </a:spcAft>
                      </a:pPr>
                      <a:r>
                        <a:rPr lang="zh-CN" sz="1050" kern="100">
                          <a:effectLst/>
                        </a:rPr>
                        <a:t>主 持 人</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苏碧青</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记录 人</a:t>
                      </a:r>
                      <a:endParaRPr lang="zh-CN" sz="1050" kern="100">
                        <a:effectLst/>
                        <a:latin typeface="Times New Roman" charset="0"/>
                        <a:ea typeface="宋体" charset="-122"/>
                      </a:endParaRPr>
                    </a:p>
                  </a:txBody>
                  <a:tcPr marL="41892" marR="41892" marT="0" marB="0"/>
                </a:tc>
                <a:tc>
                  <a:txBody>
                    <a:bodyPr/>
                    <a:lstStyle/>
                    <a:p>
                      <a:pPr algn="ctr">
                        <a:lnSpc>
                          <a:spcPct val="200000"/>
                        </a:lnSpc>
                        <a:spcAft>
                          <a:spcPts val="0"/>
                        </a:spcAft>
                      </a:pPr>
                      <a:r>
                        <a:rPr lang="zh-CN" sz="1050" kern="100">
                          <a:effectLst/>
                        </a:rPr>
                        <a:t>蓝舒雯</a:t>
                      </a:r>
                      <a:endParaRPr lang="zh-CN" sz="1050" kern="100">
                        <a:effectLst/>
                        <a:latin typeface="Times New Roman" charset="0"/>
                        <a:ea typeface="宋体" charset="-122"/>
                      </a:endParaRPr>
                    </a:p>
                  </a:txBody>
                  <a:tcPr marL="41892" marR="41892" marT="0" marB="0"/>
                </a:tc>
                <a:extLst>
                  <a:ext uri="{0D108BD9-81ED-4DB2-BD59-A6C34878D82A}">
                    <a16:rowId xmlns:a16="http://schemas.microsoft.com/office/drawing/2014/main" val="10001"/>
                  </a:ext>
                </a:extLst>
              </a:tr>
              <a:tr h="579642">
                <a:tc>
                  <a:txBody>
                    <a:bodyPr/>
                    <a:lstStyle/>
                    <a:p>
                      <a:pPr algn="ctr">
                        <a:lnSpc>
                          <a:spcPct val="200000"/>
                        </a:lnSpc>
                        <a:spcAft>
                          <a:spcPts val="0"/>
                        </a:spcAft>
                      </a:pPr>
                      <a:r>
                        <a:rPr lang="zh-CN" sz="1050" kern="100">
                          <a:effectLst/>
                        </a:rPr>
                        <a:t>参会人员</a:t>
                      </a:r>
                      <a:endParaRPr lang="zh-CN" sz="1050" kern="100">
                        <a:effectLst/>
                        <a:latin typeface="Times New Roman" charset="0"/>
                        <a:ea typeface="宋体" charset="-122"/>
                      </a:endParaRPr>
                    </a:p>
                  </a:txBody>
                  <a:tcPr marL="41892" marR="41892" marT="0" marB="0" anchor="ctr"/>
                </a:tc>
                <a:tc gridSpan="3">
                  <a:txBody>
                    <a:bodyPr/>
                    <a:lstStyle/>
                    <a:p>
                      <a:pPr algn="ctr">
                        <a:lnSpc>
                          <a:spcPct val="200000"/>
                        </a:lnSpc>
                        <a:spcAft>
                          <a:spcPts val="0"/>
                        </a:spcAft>
                      </a:pPr>
                      <a:r>
                        <a:rPr lang="zh-CN" sz="1050" kern="100">
                          <a:effectLst/>
                        </a:rPr>
                        <a:t>苏碧青、蓝舒雯、陈铭阳、刘乐威</a:t>
                      </a:r>
                      <a:endParaRPr lang="zh-CN" sz="1050" kern="10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79642">
                <a:tc>
                  <a:txBody>
                    <a:bodyPr/>
                    <a:lstStyle/>
                    <a:p>
                      <a:pPr algn="ctr">
                        <a:lnSpc>
                          <a:spcPct val="200000"/>
                        </a:lnSpc>
                        <a:spcAft>
                          <a:spcPts val="0"/>
                        </a:spcAft>
                      </a:pPr>
                      <a:r>
                        <a:rPr lang="zh-CN" sz="1050" kern="100">
                          <a:effectLst/>
                        </a:rPr>
                        <a:t>会议主题</a:t>
                      </a:r>
                      <a:endParaRPr lang="zh-CN" sz="1050" kern="100">
                        <a:effectLst/>
                        <a:latin typeface="Times New Roman" charset="0"/>
                        <a:ea typeface="宋体" charset="-122"/>
                      </a:endParaRPr>
                    </a:p>
                  </a:txBody>
                  <a:tcPr marL="41892" marR="41892" marT="0" marB="0" anchor="ctr"/>
                </a:tc>
                <a:tc gridSpan="3">
                  <a:txBody>
                    <a:bodyPr/>
                    <a:lstStyle/>
                    <a:p>
                      <a:pPr algn="ctr">
                        <a:lnSpc>
                          <a:spcPct val="200000"/>
                        </a:lnSpc>
                        <a:spcAft>
                          <a:spcPts val="0"/>
                        </a:spcAft>
                      </a:pPr>
                      <a:r>
                        <a:rPr lang="en-US" sz="1050" kern="100">
                          <a:effectLst/>
                        </a:rPr>
                        <a:t>G11</a:t>
                      </a:r>
                      <a:r>
                        <a:rPr lang="zh-CN" sz="1050" kern="100">
                          <a:effectLst/>
                        </a:rPr>
                        <a:t>小组第三次全体会议</a:t>
                      </a:r>
                      <a:endParaRPr lang="zh-CN" sz="1050" kern="10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055290">
                <a:tc gridSpan="4">
                  <a:txBody>
                    <a:bodyPr/>
                    <a:lstStyle/>
                    <a:p>
                      <a:pPr indent="76200" algn="just">
                        <a:lnSpc>
                          <a:spcPct val="200000"/>
                        </a:lnSpc>
                        <a:spcAft>
                          <a:spcPts val="0"/>
                        </a:spcAft>
                      </a:pPr>
                      <a:r>
                        <a:rPr lang="zh-CN" sz="1050" kern="100" dirty="0">
                          <a:effectLst/>
                        </a:rPr>
                        <a:t>会议内容： </a:t>
                      </a:r>
                    </a:p>
                    <a:p>
                      <a:pPr marL="342900" lvl="0" indent="-342900" algn="just">
                        <a:lnSpc>
                          <a:spcPct val="200000"/>
                        </a:lnSpc>
                        <a:spcAft>
                          <a:spcPts val="0"/>
                        </a:spcAft>
                        <a:buFont typeface="+mj-lt"/>
                        <a:buAutoNum type="arabicPeriod"/>
                      </a:pPr>
                      <a:r>
                        <a:rPr lang="zh-CN" sz="1050" kern="100" dirty="0">
                          <a:effectLst/>
                        </a:rPr>
                        <a:t>汇报</a:t>
                      </a:r>
                    </a:p>
                    <a:p>
                      <a:pPr marL="342900" lvl="0" indent="-342900" algn="just">
                        <a:lnSpc>
                          <a:spcPct val="200000"/>
                        </a:lnSpc>
                        <a:spcAft>
                          <a:spcPts val="0"/>
                        </a:spcAft>
                        <a:buFont typeface="+mj-lt"/>
                        <a:buAutoNum type="arabicPeriod"/>
                      </a:pPr>
                      <a:r>
                        <a:rPr lang="zh-CN" sz="1050" kern="100" dirty="0">
                          <a:effectLst/>
                        </a:rPr>
                        <a:t>会议全程录音</a:t>
                      </a:r>
                    </a:p>
                    <a:p>
                      <a:pPr indent="76200" algn="just">
                        <a:lnSpc>
                          <a:spcPct val="200000"/>
                        </a:lnSpc>
                        <a:spcAft>
                          <a:spcPts val="0"/>
                        </a:spcAft>
                      </a:pPr>
                      <a:r>
                        <a:rPr lang="zh-CN" sz="1050" kern="100" dirty="0">
                          <a:effectLst/>
                        </a:rPr>
                        <a:t>具体如下：</a:t>
                      </a:r>
                    </a:p>
                    <a:p>
                      <a:pPr marL="342900" lvl="0" indent="-342900" algn="just">
                        <a:lnSpc>
                          <a:spcPct val="200000"/>
                        </a:lnSpc>
                        <a:spcAft>
                          <a:spcPts val="0"/>
                        </a:spcAft>
                        <a:buFont typeface="+mj-lt"/>
                        <a:buAutoNum type="arabicPeriod"/>
                      </a:pPr>
                      <a:r>
                        <a:rPr lang="zh-CN" sz="1050" kern="100" dirty="0">
                          <a:effectLst/>
                        </a:rPr>
                        <a:t>汇报学习进度</a:t>
                      </a:r>
                    </a:p>
                    <a:p>
                      <a:pPr marL="342900" lvl="0" indent="-342900" algn="just">
                        <a:lnSpc>
                          <a:spcPct val="200000"/>
                        </a:lnSpc>
                        <a:spcAft>
                          <a:spcPts val="0"/>
                        </a:spcAft>
                        <a:buFont typeface="+mj-lt"/>
                        <a:buAutoNum type="arabicPeriod"/>
                      </a:pPr>
                      <a:r>
                        <a:rPr lang="en-US" sz="1050" kern="100" dirty="0" err="1">
                          <a:effectLst/>
                        </a:rPr>
                        <a:t>ppt</a:t>
                      </a:r>
                      <a:r>
                        <a:rPr lang="zh-CN" sz="1050" kern="100" dirty="0">
                          <a:effectLst/>
                        </a:rPr>
                        <a:t>试讲</a:t>
                      </a:r>
                    </a:p>
                    <a:p>
                      <a:pPr marL="342900" lvl="0" indent="-342900" algn="just">
                        <a:lnSpc>
                          <a:spcPct val="200000"/>
                        </a:lnSpc>
                        <a:spcAft>
                          <a:spcPts val="0"/>
                        </a:spcAft>
                        <a:buFont typeface="+mj-lt"/>
                        <a:buAutoNum type="arabicPeriod"/>
                      </a:pPr>
                      <a:r>
                        <a:rPr lang="zh-CN" sz="1050" kern="100" dirty="0">
                          <a:effectLst/>
                        </a:rPr>
                        <a:t>会后自行研究开源软件文献</a:t>
                      </a:r>
                    </a:p>
                    <a:p>
                      <a:pPr indent="76200" algn="just">
                        <a:lnSpc>
                          <a:spcPct val="200000"/>
                        </a:lnSpc>
                        <a:spcAft>
                          <a:spcPts val="0"/>
                        </a:spcAft>
                      </a:pPr>
                      <a:r>
                        <a:rPr lang="zh-CN" sz="1050" kern="100" dirty="0">
                          <a:effectLst/>
                        </a:rPr>
                        <a:t>近期安排：</a:t>
                      </a:r>
                    </a:p>
                    <a:p>
                      <a:pPr indent="381000" algn="just">
                        <a:lnSpc>
                          <a:spcPct val="200000"/>
                        </a:lnSpc>
                        <a:spcAft>
                          <a:spcPts val="0"/>
                        </a:spcAft>
                      </a:pPr>
                      <a:r>
                        <a:rPr lang="zh-CN" sz="1050" kern="100" dirty="0">
                          <a:effectLst/>
                        </a:rPr>
                        <a:t>散会后自行学习。</a:t>
                      </a:r>
                      <a:endParaRPr lang="zh-CN" sz="1050" kern="100" dirty="0">
                        <a:effectLst/>
                        <a:latin typeface="Times New Roman" charset="0"/>
                        <a:ea typeface="宋体" charset="-122"/>
                      </a:endParaRPr>
                    </a:p>
                  </a:txBody>
                  <a:tcPr marL="41892" marR="41892"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9666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aphicFrame>
        <p:nvGraphicFramePr>
          <p:cNvPr id="2" name="表格 1"/>
          <p:cNvGraphicFramePr>
            <a:graphicFrameLocks noGrp="1"/>
          </p:cNvGraphicFramePr>
          <p:nvPr>
            <p:extLst/>
          </p:nvPr>
        </p:nvGraphicFramePr>
        <p:xfrm>
          <a:off x="2735975" y="211015"/>
          <a:ext cx="6154807" cy="6435970"/>
        </p:xfrm>
        <a:graphic>
          <a:graphicData uri="http://schemas.openxmlformats.org/drawingml/2006/table">
            <a:tbl>
              <a:tblPr>
                <a:tableStyleId>{5C22544A-7EE6-4342-B048-85BDC9FD1C3A}</a:tableStyleId>
              </a:tblPr>
              <a:tblGrid>
                <a:gridCol w="856713">
                  <a:extLst>
                    <a:ext uri="{9D8B030D-6E8A-4147-A177-3AD203B41FA5}">
                      <a16:colId xmlns:a16="http://schemas.microsoft.com/office/drawing/2014/main" val="20000"/>
                    </a:ext>
                  </a:extLst>
                </a:gridCol>
                <a:gridCol w="2479959">
                  <a:extLst>
                    <a:ext uri="{9D8B030D-6E8A-4147-A177-3AD203B41FA5}">
                      <a16:colId xmlns:a16="http://schemas.microsoft.com/office/drawing/2014/main" val="20001"/>
                    </a:ext>
                  </a:extLst>
                </a:gridCol>
                <a:gridCol w="789077">
                  <a:extLst>
                    <a:ext uri="{9D8B030D-6E8A-4147-A177-3AD203B41FA5}">
                      <a16:colId xmlns:a16="http://schemas.microsoft.com/office/drawing/2014/main" val="20002"/>
                    </a:ext>
                  </a:extLst>
                </a:gridCol>
                <a:gridCol w="2029058">
                  <a:extLst>
                    <a:ext uri="{9D8B030D-6E8A-4147-A177-3AD203B41FA5}">
                      <a16:colId xmlns:a16="http://schemas.microsoft.com/office/drawing/2014/main" val="20003"/>
                    </a:ext>
                  </a:extLst>
                </a:gridCol>
              </a:tblGrid>
              <a:tr h="395953">
                <a:tc>
                  <a:txBody>
                    <a:bodyPr/>
                    <a:lstStyle/>
                    <a:p>
                      <a:pPr algn="ctr">
                        <a:lnSpc>
                          <a:spcPct val="200000"/>
                        </a:lnSpc>
                        <a:spcAft>
                          <a:spcPts val="0"/>
                        </a:spcAft>
                      </a:pPr>
                      <a:r>
                        <a:rPr lang="zh-CN" sz="1050" kern="100">
                          <a:effectLst/>
                        </a:rPr>
                        <a:t>会议地点</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理四</a:t>
                      </a:r>
                      <a:r>
                        <a:rPr lang="en-US" sz="1050" kern="100">
                          <a:effectLst/>
                        </a:rPr>
                        <a:t>-218</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会议时间</a:t>
                      </a:r>
                      <a:endParaRPr lang="zh-CN" sz="1050" kern="100">
                        <a:effectLst/>
                        <a:latin typeface="Times New Roman" charset="0"/>
                        <a:ea typeface="宋体" charset="-122"/>
                      </a:endParaRPr>
                    </a:p>
                  </a:txBody>
                  <a:tcPr marL="40043" marR="40043" marT="0" marB="0"/>
                </a:tc>
                <a:tc>
                  <a:txBody>
                    <a:bodyPr/>
                    <a:lstStyle/>
                    <a:p>
                      <a:pPr algn="just">
                        <a:lnSpc>
                          <a:spcPct val="200000"/>
                        </a:lnSpc>
                        <a:spcAft>
                          <a:spcPts val="0"/>
                        </a:spcAft>
                      </a:pPr>
                      <a:r>
                        <a:rPr lang="en-US" sz="1050" kern="100">
                          <a:effectLst/>
                        </a:rPr>
                        <a:t>2018.3.22 17:45</a:t>
                      </a:r>
                      <a:endParaRPr lang="zh-CN" sz="1050" kern="100">
                        <a:effectLst/>
                        <a:latin typeface="Times New Roman" charset="0"/>
                        <a:ea typeface="宋体" charset="-122"/>
                      </a:endParaRPr>
                    </a:p>
                  </a:txBody>
                  <a:tcPr marL="40043" marR="40043" marT="0" marB="0"/>
                </a:tc>
                <a:extLst>
                  <a:ext uri="{0D108BD9-81ED-4DB2-BD59-A6C34878D82A}">
                    <a16:rowId xmlns:a16="http://schemas.microsoft.com/office/drawing/2014/main" val="10000"/>
                  </a:ext>
                </a:extLst>
              </a:tr>
              <a:tr h="395953">
                <a:tc>
                  <a:txBody>
                    <a:bodyPr/>
                    <a:lstStyle/>
                    <a:p>
                      <a:pPr algn="ctr">
                        <a:lnSpc>
                          <a:spcPct val="200000"/>
                        </a:lnSpc>
                        <a:spcAft>
                          <a:spcPts val="0"/>
                        </a:spcAft>
                      </a:pPr>
                      <a:r>
                        <a:rPr lang="zh-CN" sz="1050" kern="100">
                          <a:effectLst/>
                        </a:rPr>
                        <a:t>主 持 人</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苏碧青</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记录 人</a:t>
                      </a:r>
                      <a:endParaRPr lang="zh-CN" sz="1050" kern="100">
                        <a:effectLst/>
                        <a:latin typeface="Times New Roman" charset="0"/>
                        <a:ea typeface="宋体" charset="-122"/>
                      </a:endParaRPr>
                    </a:p>
                  </a:txBody>
                  <a:tcPr marL="40043" marR="40043" marT="0" marB="0"/>
                </a:tc>
                <a:tc>
                  <a:txBody>
                    <a:bodyPr/>
                    <a:lstStyle/>
                    <a:p>
                      <a:pPr algn="ctr">
                        <a:lnSpc>
                          <a:spcPct val="200000"/>
                        </a:lnSpc>
                        <a:spcAft>
                          <a:spcPts val="0"/>
                        </a:spcAft>
                      </a:pPr>
                      <a:r>
                        <a:rPr lang="zh-CN" sz="1050" kern="100">
                          <a:effectLst/>
                        </a:rPr>
                        <a:t>蓝舒雯</a:t>
                      </a:r>
                      <a:endParaRPr lang="zh-CN" sz="1050" kern="100">
                        <a:effectLst/>
                        <a:latin typeface="Times New Roman" charset="0"/>
                        <a:ea typeface="宋体" charset="-122"/>
                      </a:endParaRPr>
                    </a:p>
                  </a:txBody>
                  <a:tcPr marL="40043" marR="40043" marT="0" marB="0"/>
                </a:tc>
                <a:extLst>
                  <a:ext uri="{0D108BD9-81ED-4DB2-BD59-A6C34878D82A}">
                    <a16:rowId xmlns:a16="http://schemas.microsoft.com/office/drawing/2014/main" val="10001"/>
                  </a:ext>
                </a:extLst>
              </a:tr>
              <a:tr h="395953">
                <a:tc>
                  <a:txBody>
                    <a:bodyPr/>
                    <a:lstStyle/>
                    <a:p>
                      <a:pPr algn="ctr">
                        <a:lnSpc>
                          <a:spcPct val="200000"/>
                        </a:lnSpc>
                        <a:spcAft>
                          <a:spcPts val="0"/>
                        </a:spcAft>
                      </a:pPr>
                      <a:r>
                        <a:rPr lang="zh-CN" sz="1050" kern="100">
                          <a:effectLst/>
                        </a:rPr>
                        <a:t>参会人员</a:t>
                      </a:r>
                      <a:endParaRPr lang="zh-CN" sz="1050" kern="100">
                        <a:effectLst/>
                        <a:latin typeface="Times New Roman" charset="0"/>
                        <a:ea typeface="宋体" charset="-122"/>
                      </a:endParaRPr>
                    </a:p>
                  </a:txBody>
                  <a:tcPr marL="40043" marR="40043" marT="0" marB="0" anchor="ctr"/>
                </a:tc>
                <a:tc gridSpan="3">
                  <a:txBody>
                    <a:bodyPr/>
                    <a:lstStyle/>
                    <a:p>
                      <a:pPr algn="ctr">
                        <a:lnSpc>
                          <a:spcPct val="200000"/>
                        </a:lnSpc>
                        <a:spcAft>
                          <a:spcPts val="0"/>
                        </a:spcAft>
                      </a:pPr>
                      <a:r>
                        <a:rPr lang="en-US" sz="1050" kern="100">
                          <a:effectLst/>
                        </a:rPr>
                        <a:t>SE-2018</a:t>
                      </a:r>
                      <a:r>
                        <a:rPr lang="zh-CN" sz="1050" kern="100">
                          <a:effectLst/>
                        </a:rPr>
                        <a:t>春</a:t>
                      </a:r>
                      <a:r>
                        <a:rPr lang="en-US" sz="1050" kern="100">
                          <a:effectLst/>
                        </a:rPr>
                        <a:t>G11</a:t>
                      </a:r>
                      <a:r>
                        <a:rPr lang="zh-CN" sz="1050" kern="100">
                          <a:effectLst/>
                        </a:rPr>
                        <a:t>小组全体成员，杨枨</a:t>
                      </a:r>
                      <a:endParaRPr lang="zh-CN" sz="1050" kern="10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5953">
                <a:tc>
                  <a:txBody>
                    <a:bodyPr/>
                    <a:lstStyle/>
                    <a:p>
                      <a:pPr algn="ctr">
                        <a:lnSpc>
                          <a:spcPct val="200000"/>
                        </a:lnSpc>
                        <a:spcAft>
                          <a:spcPts val="0"/>
                        </a:spcAft>
                      </a:pPr>
                      <a:r>
                        <a:rPr lang="zh-CN" sz="1050" kern="100">
                          <a:effectLst/>
                        </a:rPr>
                        <a:t>会议主题</a:t>
                      </a:r>
                      <a:endParaRPr lang="zh-CN" sz="1050" kern="100">
                        <a:effectLst/>
                        <a:latin typeface="Times New Roman" charset="0"/>
                        <a:ea typeface="宋体" charset="-122"/>
                      </a:endParaRPr>
                    </a:p>
                  </a:txBody>
                  <a:tcPr marL="40043" marR="40043" marT="0" marB="0" anchor="ctr"/>
                </a:tc>
                <a:tc gridSpan="3">
                  <a:txBody>
                    <a:bodyPr/>
                    <a:lstStyle/>
                    <a:p>
                      <a:pPr algn="ctr">
                        <a:lnSpc>
                          <a:spcPct val="200000"/>
                        </a:lnSpc>
                        <a:spcAft>
                          <a:spcPts val="0"/>
                        </a:spcAft>
                      </a:pPr>
                      <a:r>
                        <a:rPr lang="zh-CN" sz="1050" kern="100">
                          <a:effectLst/>
                        </a:rPr>
                        <a:t>提问杨枨</a:t>
                      </a:r>
                      <a:endParaRPr lang="zh-CN" sz="1050" kern="10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852158">
                <a:tc gridSpan="4">
                  <a:txBody>
                    <a:bodyPr/>
                    <a:lstStyle/>
                    <a:p>
                      <a:pPr indent="76200" algn="just">
                        <a:lnSpc>
                          <a:spcPct val="200000"/>
                        </a:lnSpc>
                        <a:spcAft>
                          <a:spcPts val="0"/>
                        </a:spcAft>
                      </a:pPr>
                      <a:r>
                        <a:rPr lang="zh-CN" sz="1050" kern="100" dirty="0">
                          <a:effectLst/>
                        </a:rPr>
                        <a:t>会议内容： 像杨老师提问，探讨研究方向</a:t>
                      </a:r>
                    </a:p>
                    <a:p>
                      <a:pPr indent="76200" algn="just">
                        <a:lnSpc>
                          <a:spcPct val="200000"/>
                        </a:lnSpc>
                        <a:spcAft>
                          <a:spcPts val="0"/>
                        </a:spcAft>
                      </a:pPr>
                      <a:r>
                        <a:rPr lang="zh-CN" sz="1050" kern="100" dirty="0">
                          <a:effectLst/>
                        </a:rPr>
                        <a:t>具体如下：</a:t>
                      </a:r>
                    </a:p>
                    <a:p>
                      <a:pPr indent="76200" algn="just">
                        <a:lnSpc>
                          <a:spcPct val="200000"/>
                        </a:lnSpc>
                        <a:spcAft>
                          <a:spcPts val="0"/>
                        </a:spcAft>
                      </a:pPr>
                      <a:r>
                        <a:rPr lang="en-US" sz="1050" kern="100" dirty="0">
                          <a:effectLst/>
                        </a:rPr>
                        <a:t>Q</a:t>
                      </a:r>
                      <a:r>
                        <a:rPr lang="zh-CN" sz="1050" kern="100" dirty="0">
                          <a:effectLst/>
                        </a:rPr>
                        <a:t>：我们所做的聊天辅助系统有</a:t>
                      </a:r>
                      <a:r>
                        <a:rPr lang="en-US" sz="1050" kern="100" dirty="0">
                          <a:effectLst/>
                        </a:rPr>
                        <a:t>2</a:t>
                      </a:r>
                      <a:r>
                        <a:rPr lang="zh-CN" sz="1050" kern="100" dirty="0">
                          <a:effectLst/>
                        </a:rPr>
                        <a:t>个大难点。第一是考虑语境联系上下文来智能获取信息，第二是爬虫。我们该重点抓哪个（并详细介绍我们的要求）？如果做爬虫，难点在哪儿？</a:t>
                      </a:r>
                    </a:p>
                    <a:p>
                      <a:pPr indent="76200" algn="just">
                        <a:lnSpc>
                          <a:spcPct val="200000"/>
                        </a:lnSpc>
                        <a:spcAft>
                          <a:spcPts val="0"/>
                        </a:spcAft>
                      </a:pPr>
                      <a:r>
                        <a:rPr lang="en-US" sz="1050" kern="100" dirty="0">
                          <a:effectLst/>
                        </a:rPr>
                        <a:t>A</a:t>
                      </a:r>
                      <a:r>
                        <a:rPr lang="zh-CN" sz="1050" kern="100" dirty="0">
                          <a:effectLst/>
                        </a:rPr>
                        <a:t>：其实按照你们的要求，爬虫这里主要是去微博那些地方爬来信息进行分类。这属于信息分类，所以最关键的算法应该是分类而不是去爬。</a:t>
                      </a:r>
                    </a:p>
                    <a:p>
                      <a:pPr indent="76200" algn="just">
                        <a:lnSpc>
                          <a:spcPct val="200000"/>
                        </a:lnSpc>
                        <a:spcAft>
                          <a:spcPts val="0"/>
                        </a:spcAft>
                      </a:pPr>
                      <a:r>
                        <a:rPr lang="en-US" sz="1050" kern="100" dirty="0">
                          <a:effectLst/>
                        </a:rPr>
                        <a:t>A</a:t>
                      </a:r>
                      <a:r>
                        <a:rPr lang="zh-CN" sz="1050" kern="100" dirty="0">
                          <a:effectLst/>
                        </a:rPr>
                        <a:t>：你们另一个关键的地方是不仅去爬，还要实时反馈。个人建议你们做个预约机制而不是实时机制。</a:t>
                      </a:r>
                    </a:p>
                    <a:p>
                      <a:pPr indent="76200" algn="just">
                        <a:lnSpc>
                          <a:spcPct val="200000"/>
                        </a:lnSpc>
                        <a:spcAft>
                          <a:spcPts val="0"/>
                        </a:spcAft>
                      </a:pPr>
                      <a:r>
                        <a:rPr lang="en-US" sz="1050" kern="100" dirty="0">
                          <a:effectLst/>
                        </a:rPr>
                        <a:t>Q</a:t>
                      </a:r>
                      <a:r>
                        <a:rPr lang="zh-CN" sz="1050" kern="100" dirty="0">
                          <a:effectLst/>
                        </a:rPr>
                        <a:t>：我们对于数据库有点懵。</a:t>
                      </a:r>
                    </a:p>
                    <a:p>
                      <a:pPr indent="76200" algn="just">
                        <a:lnSpc>
                          <a:spcPct val="200000"/>
                        </a:lnSpc>
                        <a:spcAft>
                          <a:spcPts val="0"/>
                        </a:spcAft>
                      </a:pPr>
                      <a:r>
                        <a:rPr lang="en-US" sz="1050" kern="100" dirty="0">
                          <a:effectLst/>
                        </a:rPr>
                        <a:t>A</a:t>
                      </a:r>
                      <a:r>
                        <a:rPr lang="zh-CN" sz="1050" kern="100" dirty="0">
                          <a:effectLst/>
                        </a:rPr>
                        <a:t>：爬虫先去爬来，如果自己写难度有点大，建议你们去找现成的。你们打算用什么语言去学分类算法？</a:t>
                      </a:r>
                    </a:p>
                    <a:p>
                      <a:pPr indent="76200" algn="just">
                        <a:lnSpc>
                          <a:spcPct val="200000"/>
                        </a:lnSpc>
                        <a:spcAft>
                          <a:spcPts val="0"/>
                        </a:spcAft>
                      </a:pPr>
                      <a:r>
                        <a:rPr lang="en-US" sz="1050" kern="100" dirty="0">
                          <a:effectLst/>
                        </a:rPr>
                        <a:t>Q</a:t>
                      </a:r>
                      <a:r>
                        <a:rPr lang="zh-CN" sz="1050" kern="100" dirty="0">
                          <a:effectLst/>
                        </a:rPr>
                        <a:t>：</a:t>
                      </a:r>
                      <a:r>
                        <a:rPr lang="en-US" sz="1050" kern="100" dirty="0">
                          <a:effectLst/>
                        </a:rPr>
                        <a:t>python</a:t>
                      </a:r>
                      <a:r>
                        <a:rPr lang="zh-CN" sz="1050" kern="100" dirty="0">
                          <a:effectLst/>
                        </a:rPr>
                        <a:t>。</a:t>
                      </a:r>
                    </a:p>
                    <a:p>
                      <a:pPr indent="76200" algn="just">
                        <a:lnSpc>
                          <a:spcPct val="200000"/>
                        </a:lnSpc>
                        <a:spcAft>
                          <a:spcPts val="0"/>
                        </a:spcAft>
                      </a:pPr>
                      <a:r>
                        <a:rPr lang="en-US" sz="1050" kern="100" dirty="0">
                          <a:effectLst/>
                        </a:rPr>
                        <a:t>A</a:t>
                      </a:r>
                      <a:r>
                        <a:rPr lang="zh-CN" sz="1050" kern="100" dirty="0">
                          <a:effectLst/>
                        </a:rPr>
                        <a:t>：很好，我建议你们去学北京理工大学嵩天老师的</a:t>
                      </a:r>
                      <a:r>
                        <a:rPr lang="en-US" sz="1050" kern="100" dirty="0">
                          <a:effectLst/>
                        </a:rPr>
                        <a:t>python</a:t>
                      </a:r>
                      <a:r>
                        <a:rPr lang="zh-CN" sz="1050" kern="100" dirty="0">
                          <a:effectLst/>
                        </a:rPr>
                        <a:t>语言，记得往下看，</a:t>
                      </a:r>
                      <a:r>
                        <a:rPr lang="en-US" sz="1050" kern="100" dirty="0">
                          <a:effectLst/>
                        </a:rPr>
                        <a:t>python</a:t>
                      </a:r>
                      <a:r>
                        <a:rPr lang="zh-CN" sz="1050" kern="100" dirty="0">
                          <a:effectLst/>
                        </a:rPr>
                        <a:t>机器学习里面就有</a:t>
                      </a:r>
                      <a:r>
                        <a:rPr lang="en-US" sz="1050" kern="100" dirty="0">
                          <a:effectLst/>
                        </a:rPr>
                        <a:t>python</a:t>
                      </a:r>
                      <a:r>
                        <a:rPr lang="zh-CN" sz="1050" kern="100" dirty="0">
                          <a:effectLst/>
                        </a:rPr>
                        <a:t>分类的算法。</a:t>
                      </a:r>
                    </a:p>
                    <a:p>
                      <a:pPr indent="76200" algn="just">
                        <a:lnSpc>
                          <a:spcPct val="200000"/>
                        </a:lnSpc>
                        <a:spcAft>
                          <a:spcPts val="0"/>
                        </a:spcAft>
                      </a:pPr>
                      <a:r>
                        <a:rPr lang="zh-CN" sz="1050" kern="100" dirty="0">
                          <a:effectLst/>
                        </a:rPr>
                        <a:t>近期安排：</a:t>
                      </a:r>
                    </a:p>
                    <a:p>
                      <a:pPr indent="76200" algn="just">
                        <a:lnSpc>
                          <a:spcPct val="200000"/>
                        </a:lnSpc>
                        <a:spcAft>
                          <a:spcPts val="0"/>
                        </a:spcAft>
                      </a:pPr>
                      <a:r>
                        <a:rPr lang="zh-CN" sz="1050" kern="100" dirty="0">
                          <a:effectLst/>
                        </a:rPr>
                        <a:t>参加慕课嵩天老师的课程自行学习</a:t>
                      </a:r>
                      <a:r>
                        <a:rPr lang="en-US" sz="1050" kern="100" dirty="0">
                          <a:effectLst/>
                        </a:rPr>
                        <a:t>python</a:t>
                      </a:r>
                      <a:r>
                        <a:rPr lang="zh-CN" sz="1050" kern="100" dirty="0">
                          <a:effectLst/>
                        </a:rPr>
                        <a:t>。</a:t>
                      </a:r>
                      <a:endParaRPr lang="zh-CN" sz="1050" kern="100" dirty="0">
                        <a:effectLst/>
                        <a:latin typeface="Times New Roman" charset="0"/>
                        <a:ea typeface="宋体" charset="-122"/>
                      </a:endParaRPr>
                    </a:p>
                  </a:txBody>
                  <a:tcPr marL="40043" marR="40043"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23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1779687"/>
            <a:ext cx="5827003" cy="2308324"/>
          </a:xfrm>
          <a:prstGeom prst="rect">
            <a:avLst/>
          </a:prstGeom>
        </p:spPr>
        <p:txBody>
          <a:bodyPr wrap="square">
            <a:spAutoFit/>
          </a:bodyPr>
          <a:lstStyle/>
          <a:p>
            <a:pPr>
              <a:lnSpc>
                <a:spcPct val="150000"/>
              </a:lnSpc>
            </a:pPr>
            <a:r>
              <a:rPr lang="zh-CN" altLang="en-US" sz="1600" dirty="0">
                <a:latin typeface="微软雅黑 Light" panose="020B0502040204020203" pitchFamily="34" charset="-122"/>
                <a:ea typeface="微软雅黑 Light" panose="020B0502040204020203" pitchFamily="34" charset="-122"/>
                <a:cs typeface="Microsoft YaHei Light" charset="-122"/>
              </a:rPr>
              <a:t>软件开发项目常见预估的风险：</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sz="1600" dirty="0">
                <a:latin typeface="微软雅黑 Light" panose="020B0502040204020203" pitchFamily="34" charset="-122"/>
                <a:ea typeface="微软雅黑 Light" panose="020B0502040204020203" pitchFamily="34" charset="-122"/>
                <a:cs typeface="Microsoft YaHei Light" charset="-122"/>
              </a:rPr>
              <a:t>	</a:t>
            </a:r>
            <a:r>
              <a:rPr lang="zh-CN" altLang="en-US" sz="1600" dirty="0">
                <a:latin typeface="微软雅黑 Light" panose="020B0502040204020203" pitchFamily="34" charset="-122"/>
                <a:ea typeface="微软雅黑 Light" panose="020B0502040204020203" pitchFamily="34" charset="-122"/>
                <a:cs typeface="Microsoft YaHei Light" charset="-122"/>
              </a:rPr>
              <a:t>（</a:t>
            </a:r>
            <a:r>
              <a:rPr lang="en-US" altLang="zh-CN" sz="1600" dirty="0">
                <a:latin typeface="微软雅黑 Light" panose="020B0502040204020203" pitchFamily="34" charset="-122"/>
                <a:ea typeface="微软雅黑 Light" panose="020B0502040204020203" pitchFamily="34" charset="-122"/>
                <a:cs typeface="Microsoft YaHei Light" charset="-122"/>
              </a:rPr>
              <a:t>1</a:t>
            </a:r>
            <a:r>
              <a:rPr lang="zh-CN" altLang="en-US" sz="1600" dirty="0">
                <a:latin typeface="微软雅黑 Light" panose="020B0502040204020203" pitchFamily="34" charset="-122"/>
                <a:ea typeface="微软雅黑 Light" panose="020B0502040204020203" pitchFamily="34" charset="-122"/>
                <a:cs typeface="Microsoft YaHei Light" charset="-122"/>
              </a:rPr>
              <a:t>）工程</a:t>
            </a:r>
            <a:r>
              <a:rPr lang="en-US" altLang="zh-CN" sz="1600" dirty="0">
                <a:latin typeface="微软雅黑 Light" panose="020B0502040204020203" pitchFamily="34" charset="-122"/>
                <a:ea typeface="微软雅黑 Light" panose="020B0502040204020203" pitchFamily="34" charset="-122"/>
                <a:cs typeface="Microsoft YaHei Light" charset="-122"/>
              </a:rPr>
              <a:t>/</a:t>
            </a:r>
            <a:r>
              <a:rPr lang="zh-CN" altLang="en-US" sz="1600" dirty="0">
                <a:latin typeface="微软雅黑 Light" panose="020B0502040204020203" pitchFamily="34" charset="-122"/>
                <a:ea typeface="微软雅黑 Light" panose="020B0502040204020203" pitchFamily="34" charset="-122"/>
                <a:cs typeface="Microsoft YaHei Light" charset="-122"/>
              </a:rPr>
              <a:t>规模</a:t>
            </a:r>
            <a:r>
              <a:rPr lang="en-US" altLang="zh-CN" sz="1600" dirty="0">
                <a:latin typeface="微软雅黑 Light" panose="020B0502040204020203" pitchFamily="34" charset="-122"/>
                <a:ea typeface="微软雅黑 Light" panose="020B0502040204020203" pitchFamily="34" charset="-122"/>
                <a:cs typeface="Microsoft YaHei Light" charset="-122"/>
              </a:rPr>
              <a:t>/</a:t>
            </a:r>
            <a:r>
              <a:rPr lang="zh-CN" altLang="en-US" sz="1600" dirty="0">
                <a:latin typeface="微软雅黑 Light" panose="020B0502040204020203" pitchFamily="34" charset="-122"/>
                <a:ea typeface="微软雅黑 Light" panose="020B0502040204020203" pitchFamily="34" charset="-122"/>
                <a:cs typeface="Microsoft YaHei Light" charset="-122"/>
              </a:rPr>
              <a:t>进度上的风险：</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sz="1600" dirty="0">
                <a:latin typeface="微软雅黑 Light" panose="020B0502040204020203" pitchFamily="34" charset="-122"/>
                <a:ea typeface="微软雅黑 Light" panose="020B0502040204020203" pitchFamily="34" charset="-122"/>
                <a:cs typeface="Microsoft YaHei Light" charset="-122"/>
              </a:rPr>
              <a:t>		</a:t>
            </a:r>
            <a:r>
              <a:rPr lang="zh-CN" altLang="en-US" sz="1600" dirty="0">
                <a:latin typeface="微软雅黑 Light" panose="020B0502040204020203" pitchFamily="34" charset="-122"/>
                <a:ea typeface="微软雅黑 Light" panose="020B0502040204020203" pitchFamily="34" charset="-122"/>
                <a:cs typeface="Microsoft YaHei Light" charset="-122"/>
              </a:rPr>
              <a:t>项目工程量较大，规模估算不精确</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sz="1600" dirty="0">
                <a:latin typeface="微软雅黑 Light" panose="020B0502040204020203" pitchFamily="34" charset="-122"/>
                <a:ea typeface="微软雅黑 Light" panose="020B0502040204020203" pitchFamily="34" charset="-122"/>
                <a:cs typeface="Microsoft YaHei Light" charset="-122"/>
              </a:rPr>
              <a:t>	</a:t>
            </a:r>
            <a:r>
              <a:rPr lang="zh-CN" altLang="en-US" sz="1600" dirty="0">
                <a:latin typeface="微软雅黑 Light" panose="020B0502040204020203" pitchFamily="34" charset="-122"/>
                <a:ea typeface="微软雅黑 Light" panose="020B0502040204020203" pitchFamily="34" charset="-122"/>
                <a:cs typeface="Microsoft YaHei Light" charset="-122"/>
              </a:rPr>
              <a:t>（</a:t>
            </a:r>
            <a:r>
              <a:rPr lang="en-US" altLang="zh-CN" sz="1600" dirty="0">
                <a:latin typeface="微软雅黑 Light" panose="020B0502040204020203" pitchFamily="34" charset="-122"/>
                <a:ea typeface="微软雅黑 Light" panose="020B0502040204020203" pitchFamily="34" charset="-122"/>
                <a:cs typeface="Microsoft YaHei Light" charset="-122"/>
              </a:rPr>
              <a:t>2</a:t>
            </a:r>
            <a:r>
              <a:rPr lang="zh-CN" altLang="en-US" sz="1600" dirty="0">
                <a:latin typeface="微软雅黑 Light" panose="020B0502040204020203" pitchFamily="34" charset="-122"/>
                <a:ea typeface="微软雅黑 Light" panose="020B0502040204020203" pitchFamily="34" charset="-122"/>
                <a:cs typeface="Microsoft YaHei Light" charset="-122"/>
              </a:rPr>
              <a:t>）技术上的风险：</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sz="1600" dirty="0">
                <a:latin typeface="微软雅黑 Light" panose="020B0502040204020203" pitchFamily="34" charset="-122"/>
                <a:ea typeface="微软雅黑 Light" panose="020B0502040204020203" pitchFamily="34" charset="-122"/>
                <a:cs typeface="Microsoft YaHei Light" charset="-122"/>
              </a:rPr>
              <a:t>		python</a:t>
            </a:r>
            <a:r>
              <a:rPr lang="zh-CN" altLang="en-US" sz="1600" dirty="0">
                <a:latin typeface="微软雅黑 Light" panose="020B0502040204020203" pitchFamily="34" charset="-122"/>
                <a:ea typeface="微软雅黑 Light" panose="020B0502040204020203" pitchFamily="34" charset="-122"/>
                <a:cs typeface="Microsoft YaHei Light" charset="-122"/>
              </a:rPr>
              <a:t>已初步学习，相关知识体系还不够健全</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sz="1600" dirty="0">
                <a:latin typeface="微软雅黑 Light" panose="020B0502040204020203" pitchFamily="34" charset="-122"/>
                <a:ea typeface="微软雅黑 Light" panose="020B0502040204020203" pitchFamily="34" charset="-122"/>
                <a:cs typeface="Microsoft YaHei Light" charset="-122"/>
              </a:rPr>
              <a:t>		</a:t>
            </a:r>
            <a:r>
              <a:rPr lang="zh-CN" altLang="en-US" sz="1600" dirty="0">
                <a:latin typeface="微软雅黑 Light" panose="020B0502040204020203" pitchFamily="34" charset="-122"/>
                <a:ea typeface="微软雅黑 Light" panose="020B0502040204020203" pitchFamily="34" charset="-122"/>
                <a:cs typeface="Microsoft YaHei Light" charset="-122"/>
              </a:rPr>
              <a:t>测试时软件可能产生未知错误</a:t>
            </a:r>
            <a:endParaRPr lang="en-US" altLang="zh-CN" sz="1600" dirty="0">
              <a:latin typeface="微软雅黑 Light" panose="020B0502040204020203" pitchFamily="34" charset="-122"/>
              <a:ea typeface="微软雅黑 Light" panose="020B0502040204020203" pitchFamily="34" charset="-122"/>
              <a:cs typeface="Microsoft YaHei Light" charset="-122"/>
            </a:endParaRPr>
          </a:p>
        </p:txBody>
      </p:sp>
      <p:sp>
        <p:nvSpPr>
          <p:cNvPr id="8" name="矩形 7">
            <a:extLst>
              <a:ext uri="{FF2B5EF4-FFF2-40B4-BE49-F238E27FC236}">
                <a16:creationId xmlns:a16="http://schemas.microsoft.com/office/drawing/2014/main" id="{91CF60CB-F9A9-4ABF-B46E-AC7FBEE9D887}"/>
              </a:ext>
            </a:extLst>
          </p:cNvPr>
          <p:cNvSpPr/>
          <p:nvPr/>
        </p:nvSpPr>
        <p:spPr>
          <a:xfrm>
            <a:off x="3033968" y="1251644"/>
            <a:ext cx="1980029" cy="400110"/>
          </a:xfrm>
          <a:prstGeom prst="rect">
            <a:avLst/>
          </a:prstGeom>
        </p:spPr>
        <p:txBody>
          <a:bodyPr wrap="none">
            <a:spAutoFit/>
          </a:bodyPr>
          <a:lstStyle/>
          <a:p>
            <a:r>
              <a:rPr lang="zh-CN" altLang="en-US" sz="2000" b="1" kern="100" dirty="0">
                <a:latin typeface="微软雅黑" panose="020B0503020204020204" pitchFamily="34" charset="-122"/>
                <a:ea typeface="微软雅黑" panose="020B0503020204020204" pitchFamily="34" charset="-122"/>
              </a:rPr>
              <a:t>风险评估及对策</a:t>
            </a:r>
          </a:p>
        </p:txBody>
      </p:sp>
      <p:graphicFrame>
        <p:nvGraphicFramePr>
          <p:cNvPr id="2" name="表格 1">
            <a:extLst>
              <a:ext uri="{FF2B5EF4-FFF2-40B4-BE49-F238E27FC236}">
                <a16:creationId xmlns:a16="http://schemas.microsoft.com/office/drawing/2014/main" id="{68F8B532-7435-4415-8AEB-D810AF31CD74}"/>
              </a:ext>
            </a:extLst>
          </p:cNvPr>
          <p:cNvGraphicFramePr>
            <a:graphicFrameLocks noGrp="1"/>
          </p:cNvGraphicFramePr>
          <p:nvPr>
            <p:extLst>
              <p:ext uri="{D42A27DB-BD31-4B8C-83A1-F6EECF244321}">
                <p14:modId xmlns:p14="http://schemas.microsoft.com/office/powerpoint/2010/main" val="559135629"/>
              </p:ext>
            </p:extLst>
          </p:nvPr>
        </p:nvGraphicFramePr>
        <p:xfrm>
          <a:off x="3033968" y="4088011"/>
          <a:ext cx="5177878" cy="2605751"/>
        </p:xfrm>
        <a:graphic>
          <a:graphicData uri="http://schemas.openxmlformats.org/drawingml/2006/table">
            <a:tbl>
              <a:tblPr firstRow="1" firstCol="1" bandRow="1">
                <a:tableStyleId>{5C22544A-7EE6-4342-B048-85BDC9FD1C3A}</a:tableStyleId>
              </a:tblPr>
              <a:tblGrid>
                <a:gridCol w="1294207">
                  <a:extLst>
                    <a:ext uri="{9D8B030D-6E8A-4147-A177-3AD203B41FA5}">
                      <a16:colId xmlns:a16="http://schemas.microsoft.com/office/drawing/2014/main" val="1227958880"/>
                    </a:ext>
                  </a:extLst>
                </a:gridCol>
                <a:gridCol w="1294207">
                  <a:extLst>
                    <a:ext uri="{9D8B030D-6E8A-4147-A177-3AD203B41FA5}">
                      <a16:colId xmlns:a16="http://schemas.microsoft.com/office/drawing/2014/main" val="3078743552"/>
                    </a:ext>
                  </a:extLst>
                </a:gridCol>
                <a:gridCol w="1294732">
                  <a:extLst>
                    <a:ext uri="{9D8B030D-6E8A-4147-A177-3AD203B41FA5}">
                      <a16:colId xmlns:a16="http://schemas.microsoft.com/office/drawing/2014/main" val="1289431916"/>
                    </a:ext>
                  </a:extLst>
                </a:gridCol>
                <a:gridCol w="1294732">
                  <a:extLst>
                    <a:ext uri="{9D8B030D-6E8A-4147-A177-3AD203B41FA5}">
                      <a16:colId xmlns:a16="http://schemas.microsoft.com/office/drawing/2014/main" val="2292528814"/>
                    </a:ext>
                  </a:extLst>
                </a:gridCol>
              </a:tblGrid>
              <a:tr h="236887">
                <a:tc>
                  <a:txBody>
                    <a:bodyPr/>
                    <a:lstStyle/>
                    <a:p>
                      <a:pPr algn="just">
                        <a:spcAft>
                          <a:spcPts val="0"/>
                        </a:spcAft>
                      </a:pPr>
                      <a:r>
                        <a:rPr lang="zh-CN" sz="1050" kern="100">
                          <a:effectLst/>
                        </a:rPr>
                        <a:t>风险排序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风险项名称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风险描述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风险缓解方案</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06978540"/>
                  </a:ext>
                </a:extLst>
              </a:tr>
              <a:tr h="947546">
                <a:tc>
                  <a:txBody>
                    <a:bodyPr/>
                    <a:lstStyle/>
                    <a:p>
                      <a:pPr algn="just">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专业基础知识不牢</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本次项目开发过程中涉及的知识较多，给项目开发人员带来一定的困难</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进行相应的培训</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85969031"/>
                  </a:ext>
                </a:extLst>
              </a:tr>
              <a:tr h="710659">
                <a:tc>
                  <a:txBody>
                    <a:bodyPr/>
                    <a:lstStyle/>
                    <a:p>
                      <a:pPr algn="just">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经验欠缺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成员开发经验不足，使项目质量难以保证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只有通过不断的实践</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43542910"/>
                  </a:ext>
                </a:extLst>
              </a:tr>
              <a:tr h="710659">
                <a:tc>
                  <a:txBody>
                    <a:bodyPr/>
                    <a:lstStyle/>
                    <a:p>
                      <a:pPr algn="just">
                        <a:spcAft>
                          <a:spcPts val="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软件性能的影响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本次开发过程中部分软件可能容易出现死机现象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选择合适的软件，搭建良好的配置开发环境</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651670"/>
                  </a:ext>
                </a:extLst>
              </a:tr>
            </a:tbl>
          </a:graphicData>
        </a:graphic>
      </p:graphicFrame>
    </p:spTree>
    <p:extLst>
      <p:ext uri="{BB962C8B-B14F-4D97-AF65-F5344CB8AC3E}">
        <p14:creationId xmlns:p14="http://schemas.microsoft.com/office/powerpoint/2010/main" val="14546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6D1BB74-1947-4A77-99FE-AC0CEF37B3FB}"/>
              </a:ext>
            </a:extLst>
          </p:cNvPr>
          <p:cNvSpPr/>
          <p:nvPr/>
        </p:nvSpPr>
        <p:spPr>
          <a:xfrm>
            <a:off x="3307451" y="1454011"/>
            <a:ext cx="121058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项目名称</a:t>
            </a:r>
          </a:p>
        </p:txBody>
      </p:sp>
      <p:sp>
        <p:nvSpPr>
          <p:cNvPr id="22" name="矩形 21"/>
          <p:cNvSpPr/>
          <p:nvPr/>
        </p:nvSpPr>
        <p:spPr>
          <a:xfrm>
            <a:off x="3307451" y="2007201"/>
            <a:ext cx="1992853"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聊天辅助</a:t>
            </a:r>
            <a:r>
              <a:rPr lang="en-US" altLang="zh-CN" dirty="0">
                <a:latin typeface="微软雅黑 Light" panose="020B0502040204020203" pitchFamily="34" charset="-122"/>
                <a:ea typeface="微软雅黑 Light" panose="020B0502040204020203" pitchFamily="34" charset="-122"/>
              </a:rPr>
              <a:t>app</a:t>
            </a:r>
            <a:r>
              <a:rPr lang="zh-CN" altLang="en-US" dirty="0">
                <a:latin typeface="微软雅黑 Light" panose="020B0502040204020203" pitchFamily="34" charset="-122"/>
                <a:ea typeface="微软雅黑 Light" panose="020B0502040204020203" pitchFamily="34" charset="-122"/>
              </a:rPr>
              <a:t>开发</a:t>
            </a:r>
          </a:p>
        </p:txBody>
      </p:sp>
      <p:sp>
        <p:nvSpPr>
          <p:cNvPr id="23" name="矩形 22">
            <a:extLst>
              <a:ext uri="{FF2B5EF4-FFF2-40B4-BE49-F238E27FC236}">
                <a16:creationId xmlns:a16="http://schemas.microsoft.com/office/drawing/2014/main" id="{F6D1BB74-1947-4A77-99FE-AC0CEF37B3FB}"/>
              </a:ext>
            </a:extLst>
          </p:cNvPr>
          <p:cNvSpPr/>
          <p:nvPr/>
        </p:nvSpPr>
        <p:spPr>
          <a:xfrm>
            <a:off x="3307451" y="4650029"/>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任务提出者</a:t>
            </a:r>
          </a:p>
        </p:txBody>
      </p:sp>
      <p:sp>
        <p:nvSpPr>
          <p:cNvPr id="25" name="矩形 24">
            <a:extLst>
              <a:ext uri="{FF2B5EF4-FFF2-40B4-BE49-F238E27FC236}">
                <a16:creationId xmlns:a16="http://schemas.microsoft.com/office/drawing/2014/main" id="{F6D1BB74-1947-4A77-99FE-AC0CEF37B3FB}"/>
              </a:ext>
            </a:extLst>
          </p:cNvPr>
          <p:cNvSpPr/>
          <p:nvPr/>
        </p:nvSpPr>
        <p:spPr>
          <a:xfrm>
            <a:off x="3291334" y="2527657"/>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项目委托单位</a:t>
            </a:r>
          </a:p>
        </p:txBody>
      </p:sp>
      <p:sp>
        <p:nvSpPr>
          <p:cNvPr id="26" name="矩形 25"/>
          <p:cNvSpPr/>
          <p:nvPr/>
        </p:nvSpPr>
        <p:spPr>
          <a:xfrm>
            <a:off x="3291334" y="3076940"/>
            <a:ext cx="3647152"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cs typeface="Microsoft YaHei Light" charset="-122"/>
              </a:rPr>
              <a:t>浙江大学城市学院在校学生及教师</a:t>
            </a:r>
          </a:p>
        </p:txBody>
      </p:sp>
      <p:sp>
        <p:nvSpPr>
          <p:cNvPr id="27" name="矩形 26"/>
          <p:cNvSpPr/>
          <p:nvPr/>
        </p:nvSpPr>
        <p:spPr>
          <a:xfrm>
            <a:off x="3291334" y="4125666"/>
            <a:ext cx="2954655"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cs typeface="Microsoft YaHei Light" charset="-122"/>
              </a:rPr>
              <a:t>浙江大学城市学院全体师生</a:t>
            </a:r>
          </a:p>
        </p:txBody>
      </p:sp>
      <p:sp>
        <p:nvSpPr>
          <p:cNvPr id="28" name="矩形 27"/>
          <p:cNvSpPr/>
          <p:nvPr/>
        </p:nvSpPr>
        <p:spPr>
          <a:xfrm>
            <a:off x="3307451" y="5205170"/>
            <a:ext cx="4572000" cy="369332"/>
          </a:xfrm>
          <a:prstGeom prst="rect">
            <a:avLst/>
          </a:prstGeom>
        </p:spPr>
        <p:txBody>
          <a:bodyPr>
            <a:spAutoFit/>
          </a:bodyPr>
          <a:lstStyle/>
          <a:p>
            <a:r>
              <a:rPr lang="zh-CN" altLang="en-US" dirty="0">
                <a:latin typeface="微软雅黑 Light" panose="020B0502040204020203" pitchFamily="34" charset="-122"/>
                <a:ea typeface="微软雅黑 Light" panose="020B0502040204020203" pitchFamily="34" charset="-122"/>
              </a:rPr>
              <a:t>苏碧青</a:t>
            </a:r>
          </a:p>
        </p:txBody>
      </p:sp>
      <p:grpSp>
        <p:nvGrpSpPr>
          <p:cNvPr id="33"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34" name="矩形 33">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36" name="文本框 35">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文本框 3">
            <a:extLst>
              <a:ext uri="{FF2B5EF4-FFF2-40B4-BE49-F238E27FC236}">
                <a16:creationId xmlns:a16="http://schemas.microsoft.com/office/drawing/2014/main" id="{57E775A0-0C77-495C-AFE6-2A998C208A19}"/>
              </a:ext>
            </a:extLst>
          </p:cNvPr>
          <p:cNvSpPr txBox="1"/>
          <p:nvPr/>
        </p:nvSpPr>
        <p:spPr>
          <a:xfrm>
            <a:off x="3307451" y="3601303"/>
            <a:ext cx="1800493" cy="369332"/>
          </a:xfrm>
          <a:prstGeom prst="rect">
            <a:avLst/>
          </a:prstGeom>
          <a:noFill/>
        </p:spPr>
        <p:txBody>
          <a:bodyPr wrap="none" rtlCol="0">
            <a:spAutoFit/>
          </a:bodyPr>
          <a:lstStyle/>
          <a:p>
            <a:r>
              <a:rPr lang="zh-CN" altLang="en-US" kern="100" dirty="0">
                <a:latin typeface="微软雅黑" panose="020B0503020204020204" pitchFamily="34" charset="-122"/>
                <a:ea typeface="微软雅黑" panose="020B0503020204020204" pitchFamily="34" charset="-122"/>
              </a:rPr>
              <a:t>项目需方、用户</a:t>
            </a:r>
          </a:p>
        </p:txBody>
      </p:sp>
    </p:spTree>
    <p:extLst>
      <p:ext uri="{BB962C8B-B14F-4D97-AF65-F5344CB8AC3E}">
        <p14:creationId xmlns:p14="http://schemas.microsoft.com/office/powerpoint/2010/main" val="76909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工作流程</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225">
            <a:extLst>
              <a:ext uri="{FF2B5EF4-FFF2-40B4-BE49-F238E27FC236}">
                <a16:creationId xmlns:a16="http://schemas.microsoft.com/office/drawing/2014/main" id="{D5ED77AF-22B7-43F0-B1A7-5B53DDB89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833" y="2148395"/>
            <a:ext cx="5856137" cy="426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9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总体进度计划</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2BCF26C4-9580-442A-8922-A9402CDAF76C}"/>
              </a:ext>
            </a:extLst>
          </p:cNvPr>
          <p:cNvGraphicFramePr>
            <a:graphicFrameLocks noGrp="1"/>
          </p:cNvGraphicFramePr>
          <p:nvPr>
            <p:extLst>
              <p:ext uri="{D42A27DB-BD31-4B8C-83A1-F6EECF244321}">
                <p14:modId xmlns:p14="http://schemas.microsoft.com/office/powerpoint/2010/main" val="3055377994"/>
              </p:ext>
            </p:extLst>
          </p:nvPr>
        </p:nvGraphicFramePr>
        <p:xfrm>
          <a:off x="3033968" y="2148395"/>
          <a:ext cx="4926664" cy="3957907"/>
        </p:xfrm>
        <a:graphic>
          <a:graphicData uri="http://schemas.openxmlformats.org/drawingml/2006/table">
            <a:tbl>
              <a:tblPr>
                <a:tableStyleId>{5C22544A-7EE6-4342-B048-85BDC9FD1C3A}</a:tableStyleId>
              </a:tblPr>
              <a:tblGrid>
                <a:gridCol w="1444194">
                  <a:extLst>
                    <a:ext uri="{9D8B030D-6E8A-4147-A177-3AD203B41FA5}">
                      <a16:colId xmlns:a16="http://schemas.microsoft.com/office/drawing/2014/main" val="1588448395"/>
                    </a:ext>
                  </a:extLst>
                </a:gridCol>
                <a:gridCol w="3482470">
                  <a:extLst>
                    <a:ext uri="{9D8B030D-6E8A-4147-A177-3AD203B41FA5}">
                      <a16:colId xmlns:a16="http://schemas.microsoft.com/office/drawing/2014/main" val="2540259220"/>
                    </a:ext>
                  </a:extLst>
                </a:gridCol>
              </a:tblGrid>
              <a:tr h="264159">
                <a:tc>
                  <a:txBody>
                    <a:bodyPr/>
                    <a:lstStyle/>
                    <a:p>
                      <a:pPr algn="just">
                        <a:spcAft>
                          <a:spcPts val="0"/>
                        </a:spcAft>
                      </a:pPr>
                      <a:r>
                        <a:rPr lang="zh-CN" sz="1050" kern="100">
                          <a:effectLst/>
                        </a:rPr>
                        <a:t>时间点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检查点</a:t>
                      </a:r>
                      <a:r>
                        <a:rPr lang="en-US" sz="1050" kern="100">
                          <a:effectLst/>
                        </a:rPr>
                        <a:t>/</a:t>
                      </a:r>
                      <a:r>
                        <a:rPr lang="zh-CN" sz="1050" kern="100">
                          <a:effectLst/>
                        </a:rPr>
                        <a:t>里程牌</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92769018"/>
                  </a:ext>
                </a:extLst>
              </a:tr>
              <a:tr h="250727">
                <a:tc>
                  <a:txBody>
                    <a:bodyPr/>
                    <a:lstStyle/>
                    <a:p>
                      <a:pPr algn="just">
                        <a:spcAft>
                          <a:spcPts val="0"/>
                        </a:spcAft>
                      </a:pPr>
                      <a:r>
                        <a:rPr lang="en-US" sz="1050" kern="100">
                          <a:effectLst/>
                        </a:rPr>
                        <a:t>3</a:t>
                      </a:r>
                      <a:r>
                        <a:rPr lang="zh-CN" sz="1050" kern="100">
                          <a:effectLst/>
                        </a:rPr>
                        <a:t>月</a:t>
                      </a:r>
                      <a:r>
                        <a:rPr lang="en-US" sz="1050" kern="100">
                          <a:effectLst/>
                        </a:rPr>
                        <a:t>22</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初步项目计划书及</a:t>
                      </a:r>
                      <a:r>
                        <a:rPr lang="en-US" sz="1050" kern="100">
                          <a:effectLst/>
                        </a:rPr>
                        <a:t>ppt</a:t>
                      </a:r>
                      <a:r>
                        <a:rPr lang="zh-CN" sz="1050" kern="100">
                          <a:effectLst/>
                        </a:rPr>
                        <a:t>完成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43202754"/>
                  </a:ext>
                </a:extLst>
              </a:tr>
              <a:tr h="250727">
                <a:tc>
                  <a:txBody>
                    <a:bodyPr/>
                    <a:lstStyle/>
                    <a:p>
                      <a:pPr algn="just">
                        <a:spcAft>
                          <a:spcPts val="0"/>
                        </a:spcAft>
                      </a:pPr>
                      <a:r>
                        <a:rPr lang="en-US" sz="1050" kern="100">
                          <a:effectLst/>
                        </a:rPr>
                        <a:t>3</a:t>
                      </a:r>
                      <a:r>
                        <a:rPr lang="zh-CN" sz="1050" kern="100">
                          <a:effectLst/>
                        </a:rPr>
                        <a:t>月</a:t>
                      </a:r>
                      <a:r>
                        <a:rPr lang="en-US" sz="1050" kern="100">
                          <a:effectLst/>
                        </a:rPr>
                        <a:t>29</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软件需求规格说明书完成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7983118"/>
                  </a:ext>
                </a:extLst>
              </a:tr>
              <a:tr h="264159">
                <a:tc>
                  <a:txBody>
                    <a:bodyPr/>
                    <a:lstStyle/>
                    <a:p>
                      <a:pPr algn="just">
                        <a:spcAft>
                          <a:spcPts val="0"/>
                        </a:spcAft>
                      </a:pPr>
                      <a:r>
                        <a:rPr lang="en-US" sz="1050" kern="100">
                          <a:effectLst/>
                        </a:rPr>
                        <a:t>4</a:t>
                      </a:r>
                      <a:r>
                        <a:rPr lang="zh-CN" sz="1050" kern="100">
                          <a:effectLst/>
                        </a:rPr>
                        <a:t>月</a:t>
                      </a:r>
                      <a:r>
                        <a:rPr lang="en-US" sz="1050" kern="100">
                          <a:effectLst/>
                        </a:rPr>
                        <a:t>12</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可行性分析报告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21460030"/>
                  </a:ext>
                </a:extLst>
              </a:tr>
              <a:tr h="250727">
                <a:tc>
                  <a:txBody>
                    <a:bodyPr/>
                    <a:lstStyle/>
                    <a:p>
                      <a:pPr algn="just">
                        <a:spcAft>
                          <a:spcPts val="0"/>
                        </a:spcAft>
                      </a:pPr>
                      <a:r>
                        <a:rPr lang="en-US" sz="1050" kern="100">
                          <a:effectLst/>
                        </a:rPr>
                        <a:t>4</a:t>
                      </a:r>
                      <a:r>
                        <a:rPr lang="zh-CN" sz="1050" kern="100">
                          <a:effectLst/>
                        </a:rPr>
                        <a:t>月</a:t>
                      </a:r>
                      <a:r>
                        <a:rPr lang="en-US" sz="1050" kern="100">
                          <a:effectLst/>
                        </a:rPr>
                        <a:t>19</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需求说明</a:t>
                      </a:r>
                      <a:r>
                        <a:rPr lang="en-US" sz="1050" kern="100">
                          <a:effectLst/>
                        </a:rPr>
                        <a:t>SRS</a:t>
                      </a:r>
                      <a:r>
                        <a:rPr lang="zh-CN" sz="1050" kern="100">
                          <a:effectLst/>
                        </a:rPr>
                        <a:t>，需求评审</a:t>
                      </a:r>
                      <a:r>
                        <a:rPr lang="en-US" sz="1050" kern="100">
                          <a:effectLst/>
                        </a:rPr>
                        <a:t>PPT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19310624"/>
                  </a:ext>
                </a:extLst>
              </a:tr>
              <a:tr h="264159">
                <a:tc>
                  <a:txBody>
                    <a:bodyPr/>
                    <a:lstStyle/>
                    <a:p>
                      <a:pPr algn="just">
                        <a:spcAft>
                          <a:spcPts val="0"/>
                        </a:spcAft>
                      </a:pPr>
                      <a:r>
                        <a:rPr lang="en-US" sz="1050" kern="100">
                          <a:effectLst/>
                        </a:rPr>
                        <a:t>4</a:t>
                      </a:r>
                      <a:r>
                        <a:rPr lang="zh-CN" sz="1050" kern="100">
                          <a:effectLst/>
                        </a:rPr>
                        <a:t>月</a:t>
                      </a:r>
                      <a:r>
                        <a:rPr lang="en-US" sz="1050" kern="100">
                          <a:effectLst/>
                        </a:rPr>
                        <a:t>26</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SRS</a:t>
                      </a:r>
                      <a:r>
                        <a:rPr lang="zh-CN" sz="1050" kern="100">
                          <a:effectLst/>
                        </a:rPr>
                        <a:t>修订</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61196480"/>
                  </a:ext>
                </a:extLst>
              </a:tr>
              <a:tr h="264159">
                <a:tc>
                  <a:txBody>
                    <a:bodyPr/>
                    <a:lstStyle/>
                    <a:p>
                      <a:pPr algn="just">
                        <a:spcAft>
                          <a:spcPts val="0"/>
                        </a:spcAft>
                      </a:pPr>
                      <a:r>
                        <a:rPr lang="en-US" sz="1050" kern="100">
                          <a:effectLst/>
                        </a:rPr>
                        <a:t>5</a:t>
                      </a:r>
                      <a:r>
                        <a:rPr lang="zh-CN" sz="1050" kern="100">
                          <a:effectLst/>
                        </a:rPr>
                        <a:t>月</a:t>
                      </a:r>
                      <a:r>
                        <a:rPr lang="en-US" sz="1050" kern="100">
                          <a:effectLst/>
                        </a:rPr>
                        <a:t>3</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总体设计报告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39966457"/>
                  </a:ext>
                </a:extLst>
              </a:tr>
              <a:tr h="188045">
                <a:tc>
                  <a:txBody>
                    <a:bodyPr/>
                    <a:lstStyle/>
                    <a:p>
                      <a:pPr algn="just">
                        <a:spcAft>
                          <a:spcPts val="0"/>
                        </a:spcAft>
                      </a:pPr>
                      <a:r>
                        <a:rPr lang="en-US" sz="1050" kern="100">
                          <a:effectLst/>
                        </a:rPr>
                        <a:t>5</a:t>
                      </a:r>
                      <a:r>
                        <a:rPr lang="zh-CN" sz="1050" kern="100">
                          <a:effectLst/>
                        </a:rPr>
                        <a:t>月</a:t>
                      </a:r>
                      <a:r>
                        <a:rPr lang="en-US" sz="1050" kern="100">
                          <a:effectLst/>
                        </a:rPr>
                        <a:t>10</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详细设计报告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05051151"/>
                  </a:ext>
                </a:extLst>
              </a:tr>
              <a:tr h="376091">
                <a:tc>
                  <a:txBody>
                    <a:bodyPr/>
                    <a:lstStyle/>
                    <a:p>
                      <a:pPr algn="just">
                        <a:spcAft>
                          <a:spcPts val="0"/>
                        </a:spcAft>
                      </a:pPr>
                      <a:r>
                        <a:rPr lang="en-US" sz="1050" kern="100">
                          <a:effectLst/>
                        </a:rPr>
                        <a:t>5</a:t>
                      </a:r>
                      <a:r>
                        <a:rPr lang="zh-CN" sz="1050" kern="100">
                          <a:effectLst/>
                        </a:rPr>
                        <a:t>月</a:t>
                      </a:r>
                      <a:r>
                        <a:rPr lang="en-US" sz="1050" kern="100">
                          <a:effectLst/>
                        </a:rPr>
                        <a:t>17</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总体设计及详细设计修订</a:t>
                      </a:r>
                      <a:r>
                        <a:rPr lang="en-US" sz="1050" kern="100">
                          <a:effectLst/>
                        </a:rPr>
                        <a:t>+</a:t>
                      </a:r>
                      <a:r>
                        <a:rPr lang="zh-CN" sz="1050" kern="100">
                          <a:effectLst/>
                        </a:rPr>
                        <a:t>翻转</a:t>
                      </a:r>
                      <a:r>
                        <a:rPr lang="en-US" sz="1050" kern="100">
                          <a:effectLst/>
                        </a:rPr>
                        <a:t>PPT1</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26335002"/>
                  </a:ext>
                </a:extLst>
              </a:tr>
              <a:tr h="264159">
                <a:tc>
                  <a:txBody>
                    <a:bodyPr/>
                    <a:lstStyle/>
                    <a:p>
                      <a:pPr algn="just">
                        <a:spcAft>
                          <a:spcPts val="0"/>
                        </a:spcAft>
                      </a:pPr>
                      <a:r>
                        <a:rPr lang="en-US" sz="1050" kern="100">
                          <a:effectLst/>
                        </a:rPr>
                        <a:t>5</a:t>
                      </a:r>
                      <a:r>
                        <a:rPr lang="zh-CN" sz="1050" kern="100">
                          <a:effectLst/>
                        </a:rPr>
                        <a:t>月</a:t>
                      </a:r>
                      <a:r>
                        <a:rPr lang="en-US" sz="1050" kern="100">
                          <a:effectLst/>
                        </a:rPr>
                        <a:t>24</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代码清单</a:t>
                      </a:r>
                      <a:r>
                        <a:rPr lang="en-US" sz="1050" kern="100">
                          <a:effectLst/>
                        </a:rPr>
                        <a:t>+</a:t>
                      </a:r>
                      <a:r>
                        <a:rPr lang="zh-CN" sz="1050" kern="100">
                          <a:effectLst/>
                        </a:rPr>
                        <a:t>测试用例</a:t>
                      </a:r>
                      <a:r>
                        <a:rPr lang="en-US" sz="1050" kern="100">
                          <a:effectLst/>
                        </a:rPr>
                        <a:t>+</a:t>
                      </a:r>
                      <a:r>
                        <a:rPr lang="zh-CN" sz="1050" kern="100">
                          <a:effectLst/>
                        </a:rPr>
                        <a:t>翻转</a:t>
                      </a:r>
                      <a:r>
                        <a:rPr lang="en-US" sz="1050" kern="100">
                          <a:effectLst/>
                        </a:rPr>
                        <a:t>PPT2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1192647"/>
                  </a:ext>
                </a:extLst>
              </a:tr>
              <a:tr h="264159">
                <a:tc>
                  <a:txBody>
                    <a:bodyPr/>
                    <a:lstStyle/>
                    <a:p>
                      <a:pPr algn="just">
                        <a:spcAft>
                          <a:spcPts val="0"/>
                        </a:spcAft>
                      </a:pPr>
                      <a:r>
                        <a:rPr lang="en-US" sz="1050" kern="100">
                          <a:effectLst/>
                        </a:rPr>
                        <a:t>5</a:t>
                      </a:r>
                      <a:r>
                        <a:rPr lang="zh-CN" sz="1050" kern="100">
                          <a:effectLst/>
                        </a:rPr>
                        <a:t>月</a:t>
                      </a:r>
                      <a:r>
                        <a:rPr lang="en-US" sz="1050" kern="100">
                          <a:effectLst/>
                        </a:rPr>
                        <a:t>31</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系统测试报告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5753744"/>
                  </a:ext>
                </a:extLst>
              </a:tr>
              <a:tr h="264159">
                <a:tc>
                  <a:txBody>
                    <a:bodyPr/>
                    <a:lstStyle/>
                    <a:p>
                      <a:pPr algn="just">
                        <a:spcAft>
                          <a:spcPts val="0"/>
                        </a:spcAft>
                      </a:pPr>
                      <a:r>
                        <a:rPr lang="en-US" sz="1050" kern="100">
                          <a:effectLst/>
                        </a:rPr>
                        <a:t>6</a:t>
                      </a:r>
                      <a:r>
                        <a:rPr lang="zh-CN" sz="1050" kern="100">
                          <a:effectLst/>
                        </a:rPr>
                        <a:t>月</a:t>
                      </a:r>
                      <a:r>
                        <a:rPr lang="en-US" sz="1050" kern="100">
                          <a:effectLst/>
                        </a:rPr>
                        <a:t>7</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测试报告修订</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14341446"/>
                  </a:ext>
                </a:extLst>
              </a:tr>
              <a:tr h="264159">
                <a:tc>
                  <a:txBody>
                    <a:bodyPr/>
                    <a:lstStyle/>
                    <a:p>
                      <a:pPr algn="just">
                        <a:spcAft>
                          <a:spcPts val="0"/>
                        </a:spcAft>
                      </a:pPr>
                      <a:r>
                        <a:rPr lang="en-US" sz="1050" kern="100">
                          <a:effectLst/>
                        </a:rPr>
                        <a:t>6</a:t>
                      </a:r>
                      <a:r>
                        <a:rPr lang="zh-CN" sz="1050" kern="100">
                          <a:effectLst/>
                        </a:rPr>
                        <a:t>月</a:t>
                      </a:r>
                      <a:r>
                        <a:rPr lang="en-US" sz="1050" kern="100">
                          <a:effectLst/>
                        </a:rPr>
                        <a:t>14</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1684333"/>
                  </a:ext>
                </a:extLst>
              </a:tr>
              <a:tr h="264159">
                <a:tc>
                  <a:txBody>
                    <a:bodyPr/>
                    <a:lstStyle/>
                    <a:p>
                      <a:pPr algn="just">
                        <a:spcAft>
                          <a:spcPts val="0"/>
                        </a:spcAft>
                      </a:pPr>
                      <a:r>
                        <a:rPr lang="en-US" sz="1050" kern="100">
                          <a:effectLst/>
                        </a:rPr>
                        <a:t>6</a:t>
                      </a:r>
                      <a:r>
                        <a:rPr lang="zh-CN" sz="1050" kern="100">
                          <a:effectLst/>
                        </a:rPr>
                        <a:t>月</a:t>
                      </a:r>
                      <a:r>
                        <a:rPr lang="en-US" sz="1050" kern="100">
                          <a:effectLst/>
                        </a:rPr>
                        <a:t>21</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项目总结报告，总评审</a:t>
                      </a:r>
                      <a:r>
                        <a:rPr lang="en-US" sz="1050" kern="100">
                          <a:effectLst/>
                        </a:rPr>
                        <a:t>PPT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88963428"/>
                  </a:ext>
                </a:extLst>
              </a:tr>
              <a:tr h="264159">
                <a:tc>
                  <a:txBody>
                    <a:bodyPr/>
                    <a:lstStyle/>
                    <a:p>
                      <a:pPr algn="just">
                        <a:spcAft>
                          <a:spcPts val="0"/>
                        </a:spcAft>
                      </a:pPr>
                      <a:r>
                        <a:rPr lang="en-US" sz="1050" kern="100">
                          <a:effectLst/>
                        </a:rPr>
                        <a:t>6</a:t>
                      </a:r>
                      <a:r>
                        <a:rPr lang="zh-CN" sz="1050" kern="100">
                          <a:effectLst/>
                        </a:rPr>
                        <a:t>月</a:t>
                      </a:r>
                      <a:r>
                        <a:rPr lang="en-US" sz="1050" kern="100">
                          <a:effectLst/>
                        </a:rPr>
                        <a:t>27</a:t>
                      </a:r>
                      <a:r>
                        <a:rPr lang="zh-CN" sz="1050" kern="100">
                          <a:effectLst/>
                        </a:rPr>
                        <a:t>日</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课程收尾、课程作业评审</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37416706"/>
                  </a:ext>
                </a:extLst>
              </a:tr>
            </a:tbl>
          </a:graphicData>
        </a:graphic>
      </p:graphicFrame>
    </p:spTree>
    <p:extLst>
      <p:ext uri="{BB962C8B-B14F-4D97-AF65-F5344CB8AC3E}">
        <p14:creationId xmlns:p14="http://schemas.microsoft.com/office/powerpoint/2010/main" val="23056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总体进度甘特图：</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D6CB2C4D-BF96-4FBD-8859-21F5BAF4B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68" y="2302972"/>
            <a:ext cx="5957632" cy="3665220"/>
          </a:xfrm>
          <a:prstGeom prst="rect">
            <a:avLst/>
          </a:prstGeom>
        </p:spPr>
      </p:pic>
    </p:spTree>
    <p:extLst>
      <p:ext uri="{BB962C8B-B14F-4D97-AF65-F5344CB8AC3E}">
        <p14:creationId xmlns:p14="http://schemas.microsoft.com/office/powerpoint/2010/main" val="33500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总体进度甘特图：</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90173AA1-4CB5-40C2-807C-BC173D9F5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68" y="2194114"/>
            <a:ext cx="5694396" cy="3665220"/>
          </a:xfrm>
          <a:prstGeom prst="rect">
            <a:avLst/>
          </a:prstGeom>
        </p:spPr>
      </p:pic>
    </p:spTree>
    <p:extLst>
      <p:ext uri="{BB962C8B-B14F-4D97-AF65-F5344CB8AC3E}">
        <p14:creationId xmlns:p14="http://schemas.microsoft.com/office/powerpoint/2010/main" val="25086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总体进度甘特图：</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B8764183-0D45-4BC0-976C-A3049C285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968" y="2148394"/>
            <a:ext cx="5638977" cy="3264577"/>
          </a:xfrm>
          <a:prstGeom prst="rect">
            <a:avLst/>
          </a:prstGeom>
        </p:spPr>
      </p:pic>
    </p:spTree>
    <p:extLst>
      <p:ext uri="{BB962C8B-B14F-4D97-AF65-F5344CB8AC3E}">
        <p14:creationId xmlns:p14="http://schemas.microsoft.com/office/powerpoint/2010/main" val="346803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033968" y="1251644"/>
            <a:ext cx="1256178" cy="400110"/>
          </a:xfrm>
          <a:prstGeom prst="rect">
            <a:avLst/>
          </a:prstGeom>
        </p:spPr>
        <p:txBody>
          <a:bodyPr wrap="none">
            <a:spAutoFit/>
          </a:bodyPr>
          <a:lstStyle/>
          <a:p>
            <a:r>
              <a:rPr lang="en-US" altLang="zh-CN" sz="2000" kern="100" dirty="0">
                <a:latin typeface="微软雅黑" panose="020B0503020204020204" pitchFamily="34" charset="-122"/>
                <a:ea typeface="微软雅黑" panose="020B0503020204020204" pitchFamily="34" charset="-122"/>
              </a:rPr>
              <a:t>WBS</a:t>
            </a:r>
            <a:r>
              <a:rPr lang="zh-CN" altLang="en-US" sz="2000" kern="100" dirty="0">
                <a:latin typeface="微软雅黑" panose="020B0503020204020204" pitchFamily="34" charset="-122"/>
                <a:ea typeface="微软雅黑" panose="020B0503020204020204" pitchFamily="34" charset="-122"/>
              </a:rPr>
              <a:t>图：</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ACA84027-BB8F-4CFC-B88D-DC008BDC5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46407"/>
            <a:ext cx="9268287" cy="4542645"/>
          </a:xfrm>
          <a:prstGeom prst="rect">
            <a:avLst/>
          </a:prstGeom>
        </p:spPr>
      </p:pic>
    </p:spTree>
    <p:extLst>
      <p:ext uri="{BB962C8B-B14F-4D97-AF65-F5344CB8AC3E}">
        <p14:creationId xmlns:p14="http://schemas.microsoft.com/office/powerpoint/2010/main" val="8874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409025" y="1224904"/>
            <a:ext cx="2077375"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质量保证计划</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033968" y="2148395"/>
            <a:ext cx="86431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A4E4855D-1C9C-47C5-98D9-E2FCF10DB132}"/>
              </a:ext>
            </a:extLst>
          </p:cNvPr>
          <p:cNvSpPr txBox="1"/>
          <p:nvPr/>
        </p:nvSpPr>
        <p:spPr>
          <a:xfrm>
            <a:off x="3320249" y="1988598"/>
            <a:ext cx="5122415" cy="3139321"/>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对</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项目介绍</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项目计划</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及</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可行性分析报告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需求分析</a:t>
            </a:r>
            <a:r>
              <a:rPr lang="en-US" altLang="zh-CN" dirty="0">
                <a:latin typeface="微软雅黑 Light" panose="020B0502040204020203" pitchFamily="34" charset="-122"/>
                <a:ea typeface="微软雅黑 Light" panose="020B0502040204020203" pitchFamily="34" charset="-122"/>
                <a:cs typeface="Microsoft YaHei Light" charset="-122"/>
              </a:rPr>
              <a:t>SRS》</a:t>
            </a:r>
            <a:r>
              <a:rPr lang="zh-CN" altLang="en-US" dirty="0">
                <a:latin typeface="微软雅黑 Light" panose="020B0502040204020203" pitchFamily="34" charset="-122"/>
                <a:ea typeface="微软雅黑 Light" panose="020B0502040204020203" pitchFamily="34" charset="-122"/>
                <a:cs typeface="Microsoft YaHei Light" charset="-122"/>
              </a:rPr>
              <a:t>及</a:t>
            </a:r>
            <a:r>
              <a:rPr lang="en-US" altLang="zh-CN" dirty="0">
                <a:latin typeface="微软雅黑 Light" panose="020B0502040204020203" pitchFamily="34" charset="-122"/>
                <a:ea typeface="微软雅黑 Light" panose="020B0502040204020203" pitchFamily="34" charset="-122"/>
                <a:cs typeface="Microsoft YaHei Light" charset="-122"/>
              </a:rPr>
              <a:t>ppt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总体设计报告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详细设计报告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测试报告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项目总结报告</a:t>
            </a: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进行评审和检查</a:t>
            </a:r>
            <a:endParaRPr lang="en-US" altLang="zh-CN" dirty="0">
              <a:latin typeface="微软雅黑 Light" panose="020B0502040204020203" pitchFamily="34" charset="-122"/>
              <a:ea typeface="微软雅黑 Light" panose="020B0502040204020203" pitchFamily="34" charset="-122"/>
              <a:cs typeface="Microsoft YaHei Light" charset="-122"/>
            </a:endParaRPr>
          </a:p>
          <a:p>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定期进行软件需求评审、概要设计评审、软件验证、确认评审、软件系统功能检查、程序和文档物理检查</a:t>
            </a:r>
            <a:endParaRPr lang="en-US" altLang="zh-CN" dirty="0">
              <a:latin typeface="微软雅黑 Light" panose="020B0502040204020203" pitchFamily="34" charset="-122"/>
              <a:ea typeface="微软雅黑 Light" panose="020B0502040204020203" pitchFamily="34" charset="-122"/>
            </a:endParaRPr>
          </a:p>
          <a:p>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对软件尽可能多情况测试保证软件达到需求，小组人员定期检查</a:t>
            </a:r>
          </a:p>
        </p:txBody>
      </p:sp>
    </p:spTree>
    <p:extLst>
      <p:ext uri="{BB962C8B-B14F-4D97-AF65-F5344CB8AC3E}">
        <p14:creationId xmlns:p14="http://schemas.microsoft.com/office/powerpoint/2010/main" val="38181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实施计划</a:t>
              </a: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251644"/>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Starting plan</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a:extLst>
              <a:ext uri="{FF2B5EF4-FFF2-40B4-BE49-F238E27FC236}">
                <a16:creationId xmlns:a16="http://schemas.microsoft.com/office/drawing/2014/main" id="{91CF60CB-F9A9-4ABF-B46E-AC7FBEE9D887}"/>
              </a:ext>
            </a:extLst>
          </p:cNvPr>
          <p:cNvSpPr/>
          <p:nvPr/>
        </p:nvSpPr>
        <p:spPr>
          <a:xfrm>
            <a:off x="3409025" y="1224904"/>
            <a:ext cx="2077375"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进度控制计划</a:t>
            </a:r>
          </a:p>
        </p:txBody>
      </p:sp>
      <p:sp>
        <p:nvSpPr>
          <p:cNvPr id="2" name="Rectangle 2">
            <a:extLst>
              <a:ext uri="{FF2B5EF4-FFF2-40B4-BE49-F238E27FC236}">
                <a16:creationId xmlns:a16="http://schemas.microsoft.com/office/drawing/2014/main" id="{3CFF186E-B56D-4BAB-8988-2BA92C2867D8}"/>
              </a:ext>
            </a:extLst>
          </p:cNvPr>
          <p:cNvSpPr>
            <a:spLocks noChangeArrowheads="1"/>
          </p:cNvSpPr>
          <p:nvPr/>
        </p:nvSpPr>
        <p:spPr bwMode="auto">
          <a:xfrm>
            <a:off x="3409025" y="1803702"/>
            <a:ext cx="4909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dirty="0">
                <a:latin typeface="微软雅黑 Light" panose="020B0502040204020203" pitchFamily="34" charset="-122"/>
                <a:ea typeface="微软雅黑 Light" panose="020B0502040204020203" pitchFamily="34" charset="-122"/>
              </a:rPr>
              <a:t>由项目组长统一进行监控，并保留在监控过程中产生的日常检查记录</a:t>
            </a:r>
            <a:endParaRPr lang="zh-CN" altLang="en-US" dirty="0">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FC049DED-2D6A-4E8F-8B5A-713C34B1420C}"/>
              </a:ext>
            </a:extLst>
          </p:cNvPr>
          <p:cNvSpPr txBox="1"/>
          <p:nvPr/>
        </p:nvSpPr>
        <p:spPr>
          <a:xfrm>
            <a:off x="3409025" y="2628721"/>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预算监控计划</a:t>
            </a:r>
          </a:p>
        </p:txBody>
      </p:sp>
      <p:sp>
        <p:nvSpPr>
          <p:cNvPr id="5" name="文本框 4">
            <a:extLst>
              <a:ext uri="{FF2B5EF4-FFF2-40B4-BE49-F238E27FC236}">
                <a16:creationId xmlns:a16="http://schemas.microsoft.com/office/drawing/2014/main" id="{B9A406F8-F1C7-473D-AF11-87A795C6259C}"/>
              </a:ext>
            </a:extLst>
          </p:cNvPr>
          <p:cNvSpPr txBox="1"/>
          <p:nvPr/>
        </p:nvSpPr>
        <p:spPr>
          <a:xfrm>
            <a:off x="3409025" y="3207519"/>
            <a:ext cx="3647152" cy="369332"/>
          </a:xfrm>
          <a:prstGeom prst="rect">
            <a:avLst/>
          </a:prstGeom>
          <a:noFill/>
        </p:spPr>
        <p:txBody>
          <a:bodyPr wrap="none" rtlCol="0">
            <a:spAutoFit/>
          </a:bodyPr>
          <a:lstStyle/>
          <a:p>
            <a:r>
              <a:rPr lang="zh-CN" altLang="zh-CN" dirty="0">
                <a:latin typeface="微软雅黑 Light" panose="020B0502040204020203" pitchFamily="34" charset="-122"/>
                <a:ea typeface="微软雅黑 Light" panose="020B0502040204020203" pitchFamily="34" charset="-122"/>
              </a:rPr>
              <a:t>项目经理每周统计经费开销并记录</a:t>
            </a:r>
          </a:p>
        </p:txBody>
      </p:sp>
      <p:sp>
        <p:nvSpPr>
          <p:cNvPr id="6" name="文本框 5">
            <a:extLst>
              <a:ext uri="{FF2B5EF4-FFF2-40B4-BE49-F238E27FC236}">
                <a16:creationId xmlns:a16="http://schemas.microsoft.com/office/drawing/2014/main" id="{AE22FC37-23FF-4486-B77B-BB8AD2D4AF7C}"/>
              </a:ext>
            </a:extLst>
          </p:cNvPr>
          <p:cNvSpPr txBox="1"/>
          <p:nvPr/>
        </p:nvSpPr>
        <p:spPr>
          <a:xfrm>
            <a:off x="3409025" y="3755539"/>
            <a:ext cx="17235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配置监控计划</a:t>
            </a:r>
          </a:p>
        </p:txBody>
      </p:sp>
      <p:sp>
        <p:nvSpPr>
          <p:cNvPr id="7" name="文本框 6">
            <a:extLst>
              <a:ext uri="{FF2B5EF4-FFF2-40B4-BE49-F238E27FC236}">
                <a16:creationId xmlns:a16="http://schemas.microsoft.com/office/drawing/2014/main" id="{39C32A14-13A7-4C96-95C5-5E3EE1C89835}"/>
              </a:ext>
            </a:extLst>
          </p:cNvPr>
          <p:cNvSpPr txBox="1"/>
          <p:nvPr/>
        </p:nvSpPr>
        <p:spPr>
          <a:xfrm>
            <a:off x="3409025" y="4334337"/>
            <a:ext cx="415498"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无</a:t>
            </a:r>
          </a:p>
        </p:txBody>
      </p:sp>
    </p:spTree>
    <p:extLst>
      <p:ext uri="{BB962C8B-B14F-4D97-AF65-F5344CB8AC3E}">
        <p14:creationId xmlns:p14="http://schemas.microsoft.com/office/powerpoint/2010/main" val="179192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8B69D15-4641-4E59-9002-E84950530930}"/>
              </a:ext>
            </a:extLst>
          </p:cNvPr>
          <p:cNvSpPr/>
          <p:nvPr/>
        </p:nvSpPr>
        <p:spPr>
          <a:xfrm>
            <a:off x="2968173" y="3062045"/>
            <a:ext cx="4572000" cy="1338828"/>
          </a:xfrm>
          <a:prstGeom prst="rect">
            <a:avLst/>
          </a:prstGeom>
        </p:spPr>
        <p:txBody>
          <a:bodyPr>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硬件环境：</a:t>
            </a:r>
            <a:r>
              <a:rPr lang="en-US" altLang="zh-CN" kern="100" dirty="0">
                <a:latin typeface="微软雅黑 Light" panose="020B0502040204020203" pitchFamily="34" charset="-122"/>
                <a:ea typeface="微软雅黑 Light" panose="020B0502040204020203" pitchFamily="34" charset="-122"/>
              </a:rPr>
              <a:t>PC</a:t>
            </a:r>
          </a:p>
          <a:p>
            <a:pPr>
              <a:lnSpc>
                <a:spcPct val="150000"/>
              </a:lnSpc>
            </a:pPr>
            <a:r>
              <a:rPr lang="zh-CN" altLang="en-US" kern="100" dirty="0">
                <a:latin typeface="微软雅黑 Light" panose="020B0502040204020203" pitchFamily="34" charset="-122"/>
                <a:ea typeface="微软雅黑 Light" panose="020B0502040204020203" pitchFamily="34" charset="-122"/>
              </a:rPr>
              <a:t>操作系统：</a:t>
            </a:r>
            <a:r>
              <a:rPr lang="en-US" altLang="zh-CN" kern="100" dirty="0">
                <a:latin typeface="微软雅黑 Light" panose="020B0502040204020203" pitchFamily="34" charset="-122"/>
                <a:ea typeface="微软雅黑 Light" panose="020B0502040204020203" pitchFamily="34" charset="-122"/>
              </a:rPr>
              <a:t>Windows XP/7/8/8.1/10,linux</a:t>
            </a:r>
          </a:p>
          <a:p>
            <a:pPr>
              <a:lnSpc>
                <a:spcPct val="150000"/>
              </a:lnSpc>
            </a:pPr>
            <a:r>
              <a:rPr lang="zh-CN" altLang="en-US" kern="100" dirty="0">
                <a:latin typeface="微软雅黑 Light" panose="020B0502040204020203" pitchFamily="34" charset="-122"/>
                <a:ea typeface="微软雅黑 Light" panose="020B0502040204020203" pitchFamily="34" charset="-122"/>
              </a:rPr>
              <a:t>开发语言：</a:t>
            </a:r>
            <a:r>
              <a:rPr lang="en-US" altLang="zh-CN" kern="100" dirty="0">
                <a:latin typeface="微软雅黑 Light" panose="020B0502040204020203" pitchFamily="34" charset="-122"/>
                <a:ea typeface="微软雅黑 Light" panose="020B0502040204020203" pitchFamily="34" charset="-122"/>
              </a:rPr>
              <a:t>python</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JavaScript</a:t>
            </a:r>
            <a:r>
              <a:rPr lang="zh-CN" altLang="en-US" kern="100" dirty="0">
                <a:latin typeface="微软雅黑 Light" panose="020B0502040204020203" pitchFamily="34" charset="-122"/>
                <a:ea typeface="微软雅黑 Light" panose="020B0502040204020203" pitchFamily="34" charset="-122"/>
              </a:rPr>
              <a:t>、</a:t>
            </a:r>
            <a:r>
              <a:rPr lang="en-US" altLang="zh-CN" kern="100" dirty="0">
                <a:latin typeface="微软雅黑 Light" panose="020B0502040204020203" pitchFamily="34" charset="-122"/>
                <a:ea typeface="微软雅黑 Light" panose="020B0502040204020203" pitchFamily="34" charset="-122"/>
              </a:rPr>
              <a:t>Java</a:t>
            </a:r>
          </a:p>
        </p:txBody>
      </p:sp>
      <p:sp>
        <p:nvSpPr>
          <p:cNvPr id="13" name="矩形 12">
            <a:extLst>
              <a:ext uri="{FF2B5EF4-FFF2-40B4-BE49-F238E27FC236}">
                <a16:creationId xmlns:a16="http://schemas.microsoft.com/office/drawing/2014/main" id="{802FC053-26AE-4798-8FE2-4C77174A4365}"/>
              </a:ext>
            </a:extLst>
          </p:cNvPr>
          <p:cNvSpPr/>
          <p:nvPr/>
        </p:nvSpPr>
        <p:spPr>
          <a:xfrm>
            <a:off x="2968173" y="2471274"/>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内部支持</a:t>
            </a:r>
          </a:p>
        </p:txBody>
      </p:sp>
      <p:grpSp>
        <p:nvGrpSpPr>
          <p:cNvPr id="14"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7" name="矩形 16">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DC17080-AB22-44B0-BD13-733CBAFAA0D3}"/>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支持条件</a:t>
              </a:r>
            </a:p>
          </p:txBody>
        </p:sp>
        <p:sp>
          <p:nvSpPr>
            <p:cNvPr id="19" name="文本框 18">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Support Conditions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69407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78BDCFC5-9805-4714-B500-3D84F5BEA744}"/>
              </a:ext>
            </a:extLst>
          </p:cNvPr>
          <p:cNvSpPr/>
          <p:nvPr/>
        </p:nvSpPr>
        <p:spPr>
          <a:xfrm>
            <a:off x="2999015" y="1874544"/>
            <a:ext cx="128592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客户支持 </a:t>
            </a:r>
          </a:p>
        </p:txBody>
      </p:sp>
      <p:grpSp>
        <p:nvGrpSpPr>
          <p:cNvPr id="31" name="组合 2">
            <a:extLst>
              <a:ext uri="{FF2B5EF4-FFF2-40B4-BE49-F238E27FC236}">
                <a16:creationId xmlns:a16="http://schemas.microsoft.com/office/drawing/2014/main" id="{AC579923-1C81-470D-991D-41135C46ADB1}"/>
              </a:ext>
            </a:extLst>
          </p:cNvPr>
          <p:cNvGrpSpPr/>
          <p:nvPr/>
        </p:nvGrpSpPr>
        <p:grpSpPr>
          <a:xfrm>
            <a:off x="0" y="5035"/>
            <a:ext cx="2311882" cy="6858000"/>
            <a:chOff x="0" y="0"/>
            <a:chExt cx="2311882" cy="6858000"/>
          </a:xfrm>
        </p:grpSpPr>
        <p:sp>
          <p:nvSpPr>
            <p:cNvPr id="32" name="矩形 31">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DC17080-AB22-44B0-BD13-733CBAFAA0D3}"/>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支持条件</a:t>
              </a:r>
            </a:p>
          </p:txBody>
        </p:sp>
        <p:sp>
          <p:nvSpPr>
            <p:cNvPr id="36" name="文本框 35">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Support Conditions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38" name="矩形 37">
            <a:extLst>
              <a:ext uri="{FF2B5EF4-FFF2-40B4-BE49-F238E27FC236}">
                <a16:creationId xmlns:a16="http://schemas.microsoft.com/office/drawing/2014/main" id="{78BDCFC5-9805-4714-B500-3D84F5BEA744}"/>
              </a:ext>
            </a:extLst>
          </p:cNvPr>
          <p:cNvSpPr/>
          <p:nvPr/>
        </p:nvSpPr>
        <p:spPr>
          <a:xfrm>
            <a:off x="2999015" y="3233980"/>
            <a:ext cx="697627" cy="400110"/>
          </a:xfrm>
          <a:prstGeom prst="rect">
            <a:avLst/>
          </a:prstGeom>
        </p:spPr>
        <p:txBody>
          <a:bodyPr wrap="none">
            <a:spAutoFit/>
          </a:bodyPr>
          <a:lstStyle/>
          <a:p>
            <a:r>
              <a:rPr lang="zh-CN" altLang="en-US" sz="2000" kern="100">
                <a:latin typeface="微软雅黑" panose="020B0503020204020204" pitchFamily="34" charset="-122"/>
                <a:ea typeface="微软雅黑" panose="020B0503020204020204" pitchFamily="34" charset="-122"/>
              </a:rPr>
              <a:t>外包</a:t>
            </a:r>
            <a:endParaRPr lang="zh-CN" altLang="en-US" sz="2000" kern="100" dirty="0">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8B69D15-4641-4E59-9002-E84950530930}"/>
              </a:ext>
            </a:extLst>
          </p:cNvPr>
          <p:cNvSpPr/>
          <p:nvPr/>
        </p:nvSpPr>
        <p:spPr>
          <a:xfrm>
            <a:off x="2999015" y="2476891"/>
            <a:ext cx="4572000" cy="507831"/>
          </a:xfrm>
          <a:prstGeom prst="rect">
            <a:avLst/>
          </a:prstGeom>
        </p:spPr>
        <p:txBody>
          <a:bodyPr>
            <a:spAutoFit/>
          </a:bodyPr>
          <a:lstStyle/>
          <a:p>
            <a:pPr>
              <a:lnSpc>
                <a:spcPct val="150000"/>
              </a:lnSpc>
            </a:pPr>
            <a:r>
              <a:rPr lang="zh-CN" altLang="en-US" kern="100">
                <a:latin typeface="微软雅黑 Light" panose="020B0502040204020203" pitchFamily="34" charset="-122"/>
                <a:ea typeface="微软雅黑 Light" panose="020B0502040204020203" pitchFamily="34" charset="-122"/>
              </a:rPr>
              <a:t>暂无</a:t>
            </a:r>
            <a:endParaRPr lang="en-US" altLang="zh-CN" kern="100" dirty="0">
              <a:latin typeface="微软雅黑 Light" panose="020B0502040204020203" pitchFamily="34" charset="-122"/>
              <a:ea typeface="微软雅黑 Light" panose="020B0502040204020203" pitchFamily="34" charset="-122"/>
            </a:endParaRPr>
          </a:p>
        </p:txBody>
      </p:sp>
      <p:sp>
        <p:nvSpPr>
          <p:cNvPr id="42" name="矩形 41">
            <a:extLst>
              <a:ext uri="{FF2B5EF4-FFF2-40B4-BE49-F238E27FC236}">
                <a16:creationId xmlns:a16="http://schemas.microsoft.com/office/drawing/2014/main" id="{38B69D15-4641-4E59-9002-E84950530930}"/>
              </a:ext>
            </a:extLst>
          </p:cNvPr>
          <p:cNvSpPr/>
          <p:nvPr/>
        </p:nvSpPr>
        <p:spPr>
          <a:xfrm>
            <a:off x="3015948" y="3883348"/>
            <a:ext cx="4572000" cy="507831"/>
          </a:xfrm>
          <a:prstGeom prst="rect">
            <a:avLst/>
          </a:prstGeom>
        </p:spPr>
        <p:txBody>
          <a:bodyPr>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爬虫使用开源爬虫</a:t>
            </a:r>
          </a:p>
        </p:txBody>
      </p:sp>
    </p:spTree>
    <p:extLst>
      <p:ext uri="{BB962C8B-B14F-4D97-AF65-F5344CB8AC3E}">
        <p14:creationId xmlns:p14="http://schemas.microsoft.com/office/powerpoint/2010/main" val="9902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34" name="矩形 33">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36" name="文本框 35">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aphicFrame>
        <p:nvGraphicFramePr>
          <p:cNvPr id="2" name="表格 1">
            <a:extLst>
              <a:ext uri="{FF2B5EF4-FFF2-40B4-BE49-F238E27FC236}">
                <a16:creationId xmlns:a16="http://schemas.microsoft.com/office/drawing/2014/main" id="{90882720-CBFE-460C-B15D-ED8EFA2E0D0B}"/>
              </a:ext>
            </a:extLst>
          </p:cNvPr>
          <p:cNvGraphicFramePr>
            <a:graphicFrameLocks noGrp="1"/>
          </p:cNvGraphicFramePr>
          <p:nvPr>
            <p:extLst>
              <p:ext uri="{D42A27DB-BD31-4B8C-83A1-F6EECF244321}">
                <p14:modId xmlns:p14="http://schemas.microsoft.com/office/powerpoint/2010/main" val="939373092"/>
              </p:ext>
            </p:extLst>
          </p:nvPr>
        </p:nvGraphicFramePr>
        <p:xfrm>
          <a:off x="3024684" y="2285008"/>
          <a:ext cx="5580380" cy="3676015"/>
        </p:xfrm>
        <a:graphic>
          <a:graphicData uri="http://schemas.openxmlformats.org/drawingml/2006/table">
            <a:tbl>
              <a:tblPr firstRow="1" bandRow="1">
                <a:tableStyleId>{5C22544A-7EE6-4342-B048-85BDC9FD1C3A}</a:tableStyleId>
              </a:tblPr>
              <a:tblGrid>
                <a:gridCol w="539750">
                  <a:extLst>
                    <a:ext uri="{9D8B030D-6E8A-4147-A177-3AD203B41FA5}">
                      <a16:colId xmlns:a16="http://schemas.microsoft.com/office/drawing/2014/main" val="1482325044"/>
                    </a:ext>
                  </a:extLst>
                </a:gridCol>
                <a:gridCol w="1170305">
                  <a:extLst>
                    <a:ext uri="{9D8B030D-6E8A-4147-A177-3AD203B41FA5}">
                      <a16:colId xmlns:a16="http://schemas.microsoft.com/office/drawing/2014/main" val="478464919"/>
                    </a:ext>
                  </a:extLst>
                </a:gridCol>
                <a:gridCol w="3870325">
                  <a:extLst>
                    <a:ext uri="{9D8B030D-6E8A-4147-A177-3AD203B41FA5}">
                      <a16:colId xmlns:a16="http://schemas.microsoft.com/office/drawing/2014/main" val="900900804"/>
                    </a:ext>
                  </a:extLst>
                </a:gridCol>
              </a:tblGrid>
              <a:tr h="407035">
                <a:tc>
                  <a:txBody>
                    <a:bodyPr/>
                    <a:lstStyle/>
                    <a:p>
                      <a:pPr algn="just">
                        <a:lnSpc>
                          <a:spcPts val="1500"/>
                        </a:lnSpc>
                        <a:spcAft>
                          <a:spcPts val="600"/>
                        </a:spcAft>
                      </a:pPr>
                      <a:r>
                        <a:rPr lang="zh-CN" sz="1050" kern="100">
                          <a:effectLst/>
                        </a:rPr>
                        <a:t>成员</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角色</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职责</a:t>
                      </a:r>
                      <a:endParaRPr lang="zh-CN" sz="1050" kern="100">
                        <a:effectLst/>
                        <a:latin typeface="Times New Roman" panose="02020603050405020304" pitchFamily="18" charset="0"/>
                        <a:ea typeface="宋体" panose="02010600030101010101" pitchFamily="2" charset="-122"/>
                      </a:endParaRPr>
                    </a:p>
                  </a:txBody>
                  <a:tcPr marL="9525" marR="9525" marT="9525" marB="0"/>
                </a:tc>
                <a:extLst>
                  <a:ext uri="{0D108BD9-81ED-4DB2-BD59-A6C34878D82A}">
                    <a16:rowId xmlns:a16="http://schemas.microsoft.com/office/drawing/2014/main" val="411916787"/>
                  </a:ext>
                </a:extLst>
              </a:tr>
              <a:tr h="663575">
                <a:tc>
                  <a:txBody>
                    <a:bodyPr/>
                    <a:lstStyle/>
                    <a:p>
                      <a:pPr algn="just">
                        <a:lnSpc>
                          <a:spcPts val="1500"/>
                        </a:lnSpc>
                        <a:spcAft>
                          <a:spcPts val="600"/>
                        </a:spcAft>
                      </a:pPr>
                      <a:r>
                        <a:rPr lang="zh-CN" sz="1050" kern="100">
                          <a:effectLst/>
                        </a:rPr>
                        <a:t>苏碧青</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项目经理、配置管理员、文档维护员</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领导项目团队、执行和管理团队、负责软件的交付工作。负责软件设计并撰写软件设计报告。负责制定配置管理计划，针对项目进行配置库的规划；搭建配置管理环境，建立和维护配置库，保证配置库稳定运行。参与文档编写。主持每周的讨论会以及团内沟通工作，递交每周小组作业。</a:t>
                      </a:r>
                      <a:endParaRPr lang="zh-CN" sz="1050" kern="100">
                        <a:effectLst/>
                        <a:latin typeface="Times New Roman" panose="02020603050405020304" pitchFamily="18" charset="0"/>
                        <a:ea typeface="宋体" panose="02010600030101010101" pitchFamily="2" charset="-122"/>
                      </a:endParaRPr>
                    </a:p>
                  </a:txBody>
                  <a:tcPr marL="9525" marR="9525" marT="9525" marB="0"/>
                </a:tc>
                <a:extLst>
                  <a:ext uri="{0D108BD9-81ED-4DB2-BD59-A6C34878D82A}">
                    <a16:rowId xmlns:a16="http://schemas.microsoft.com/office/drawing/2014/main" val="713317040"/>
                  </a:ext>
                </a:extLst>
              </a:tr>
              <a:tr h="889000">
                <a:tc>
                  <a:txBody>
                    <a:bodyPr/>
                    <a:lstStyle/>
                    <a:p>
                      <a:pPr algn="just">
                        <a:lnSpc>
                          <a:spcPts val="1500"/>
                        </a:lnSpc>
                        <a:spcAft>
                          <a:spcPts val="600"/>
                        </a:spcAft>
                      </a:pPr>
                      <a:r>
                        <a:rPr lang="zh-CN" sz="1050" kern="100">
                          <a:effectLst/>
                        </a:rPr>
                        <a:t>刘乐威</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配置管理员、文档维护员</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在软件项目开发过程中进行的人员。负责制定配置管理计划，针对项目进行配置库的规划；搭建配置管理环境，建立和维护配置库，保证配置库稳定运行。参与文档编写及软件设计开发。</a:t>
                      </a:r>
                      <a:endParaRPr lang="zh-CN" sz="1050" kern="100">
                        <a:effectLst/>
                        <a:latin typeface="Times New Roman" panose="02020603050405020304" pitchFamily="18" charset="0"/>
                        <a:ea typeface="宋体" panose="02010600030101010101" pitchFamily="2" charset="-122"/>
                      </a:endParaRPr>
                    </a:p>
                  </a:txBody>
                  <a:tcPr marL="9525" marR="9525" marT="9525" marB="0"/>
                </a:tc>
                <a:extLst>
                  <a:ext uri="{0D108BD9-81ED-4DB2-BD59-A6C34878D82A}">
                    <a16:rowId xmlns:a16="http://schemas.microsoft.com/office/drawing/2014/main" val="959917794"/>
                  </a:ext>
                </a:extLst>
              </a:tr>
              <a:tr h="621665">
                <a:tc>
                  <a:txBody>
                    <a:bodyPr/>
                    <a:lstStyle/>
                    <a:p>
                      <a:pPr algn="just">
                        <a:lnSpc>
                          <a:spcPts val="1500"/>
                        </a:lnSpc>
                        <a:spcAft>
                          <a:spcPts val="600"/>
                        </a:spcAft>
                      </a:pPr>
                      <a:r>
                        <a:rPr lang="zh-CN" sz="1050" kern="100">
                          <a:effectLst/>
                        </a:rPr>
                        <a:t>陈铭阳</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美工、配置管理员、文档维护员</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整理需求分析并撰写需求分析报告、维护并及时修改和发布已更新技术文档。参与软件设计开发，对界面美工负主要责任。</a:t>
                      </a:r>
                      <a:endParaRPr lang="zh-CN" sz="1050" kern="100">
                        <a:effectLst/>
                        <a:latin typeface="Times New Roman" panose="02020603050405020304" pitchFamily="18" charset="0"/>
                        <a:ea typeface="宋体" panose="02010600030101010101" pitchFamily="2" charset="-122"/>
                      </a:endParaRPr>
                    </a:p>
                  </a:txBody>
                  <a:tcPr marL="9525" marR="9525" marT="9525" marB="0"/>
                </a:tc>
                <a:extLst>
                  <a:ext uri="{0D108BD9-81ED-4DB2-BD59-A6C34878D82A}">
                    <a16:rowId xmlns:a16="http://schemas.microsoft.com/office/drawing/2014/main" val="973240686"/>
                  </a:ext>
                </a:extLst>
              </a:tr>
              <a:tr h="796290">
                <a:tc>
                  <a:txBody>
                    <a:bodyPr/>
                    <a:lstStyle/>
                    <a:p>
                      <a:pPr algn="just">
                        <a:lnSpc>
                          <a:spcPts val="1500"/>
                        </a:lnSpc>
                        <a:spcAft>
                          <a:spcPts val="600"/>
                        </a:spcAft>
                      </a:pPr>
                      <a:r>
                        <a:rPr lang="zh-CN" sz="1050" kern="100" dirty="0">
                          <a:effectLst/>
                        </a:rPr>
                        <a:t>蓝</a:t>
                      </a:r>
                      <a:r>
                        <a:rPr lang="zh-CN" altLang="en-US" sz="1050" kern="100" dirty="0">
                          <a:effectLst/>
                        </a:rPr>
                        <a:t>舒</a:t>
                      </a:r>
                      <a:r>
                        <a:rPr lang="zh-CN" sz="1050" kern="100" dirty="0">
                          <a:effectLst/>
                        </a:rPr>
                        <a:t>雯</a:t>
                      </a:r>
                      <a:endParaRPr lang="zh-CN" sz="105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a:effectLst/>
                        </a:rPr>
                        <a:t>美工、秘书、文档维护员</a:t>
                      </a:r>
                      <a:endParaRPr lang="zh-CN" sz="105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just">
                        <a:lnSpc>
                          <a:spcPts val="1500"/>
                        </a:lnSpc>
                        <a:spcAft>
                          <a:spcPts val="600"/>
                        </a:spcAft>
                      </a:pPr>
                      <a:r>
                        <a:rPr lang="zh-CN" sz="1050" kern="100" dirty="0">
                          <a:effectLst/>
                        </a:rPr>
                        <a:t>做会议记录。对文档进行审阅并给项目经理提出修改意见。整理需求分析并撰写需求分析报告、维护并及时修改和发布已更新技术文档。参与软件设计开发，对界面美工负主要责任。</a:t>
                      </a:r>
                      <a:endParaRPr lang="zh-CN" sz="1050" kern="100" dirty="0">
                        <a:effectLst/>
                        <a:latin typeface="Times New Roman" panose="02020603050405020304" pitchFamily="18" charset="0"/>
                        <a:ea typeface="宋体" panose="02010600030101010101" pitchFamily="2" charset="-122"/>
                      </a:endParaRPr>
                    </a:p>
                  </a:txBody>
                  <a:tcPr marL="9525" marR="9525" marT="9525" marB="0"/>
                </a:tc>
                <a:extLst>
                  <a:ext uri="{0D108BD9-81ED-4DB2-BD59-A6C34878D82A}">
                    <a16:rowId xmlns:a16="http://schemas.microsoft.com/office/drawing/2014/main" val="1196092946"/>
                  </a:ext>
                </a:extLst>
              </a:tr>
            </a:tbl>
          </a:graphicData>
        </a:graphic>
      </p:graphicFrame>
      <p:sp>
        <p:nvSpPr>
          <p:cNvPr id="3" name="Rectangle 1">
            <a:extLst>
              <a:ext uri="{FF2B5EF4-FFF2-40B4-BE49-F238E27FC236}">
                <a16:creationId xmlns:a16="http://schemas.microsoft.com/office/drawing/2014/main" id="{A3FDD155-95FC-402D-A741-C0BCBB13BC39}"/>
              </a:ext>
            </a:extLst>
          </p:cNvPr>
          <p:cNvSpPr>
            <a:spLocks noChangeArrowheads="1"/>
          </p:cNvSpPr>
          <p:nvPr/>
        </p:nvSpPr>
        <p:spPr bwMode="auto">
          <a:xfrm>
            <a:off x="3024049" y="228548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1AFDE852-CCDE-4119-B775-CB576E1768B2}"/>
              </a:ext>
            </a:extLst>
          </p:cNvPr>
          <p:cNvSpPr txBox="1"/>
          <p:nvPr/>
        </p:nvSpPr>
        <p:spPr>
          <a:xfrm>
            <a:off x="4568379" y="1669454"/>
            <a:ext cx="249299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项目的主要承担部门</a:t>
            </a:r>
          </a:p>
        </p:txBody>
      </p:sp>
    </p:spTree>
    <p:extLst>
      <p:ext uri="{BB962C8B-B14F-4D97-AF65-F5344CB8AC3E}">
        <p14:creationId xmlns:p14="http://schemas.microsoft.com/office/powerpoint/2010/main" val="20622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预算</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budget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440427"/>
            <a:ext cx="4572000" cy="1338828"/>
          </a:xfrm>
          <a:prstGeom prst="rect">
            <a:avLst/>
          </a:prstGeom>
        </p:spPr>
        <p:txBody>
          <a:bodyPr>
            <a:spAutoFit/>
          </a:bodyPr>
          <a:lstStyle/>
          <a:p>
            <a:pPr>
              <a:lnSpc>
                <a:spcPct val="150000"/>
              </a:lnSpc>
            </a:pPr>
            <a:r>
              <a:rPr lang="en-US" altLang="zh-CN" dirty="0">
                <a:latin typeface="Microsoft YaHei Light" charset="-122"/>
                <a:ea typeface="Microsoft YaHei Light" charset="-122"/>
                <a:cs typeface="Microsoft YaHei Light" charset="-122"/>
              </a:rPr>
              <a:t>1)</a:t>
            </a:r>
            <a:r>
              <a:rPr lang="zh-CN" altLang="en-US" dirty="0">
                <a:latin typeface="Microsoft YaHei Light" charset="-122"/>
                <a:ea typeface="Microsoft YaHei Light" charset="-122"/>
                <a:cs typeface="Microsoft YaHei Light" charset="-122"/>
              </a:rPr>
              <a:t>估计此项目应投入的人力</a:t>
            </a: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人员</a:t>
            </a: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时间数</a:t>
            </a:r>
            <a:r>
              <a:rPr lang="en-US" altLang="zh-CN" dirty="0">
                <a:latin typeface="Microsoft YaHei Light" charset="-122"/>
                <a:ea typeface="Microsoft YaHei Light" charset="-122"/>
                <a:cs typeface="Microsoft YaHei Light" charset="-122"/>
              </a:rPr>
              <a:t>);</a:t>
            </a:r>
          </a:p>
          <a:p>
            <a:pPr>
              <a:lnSpc>
                <a:spcPct val="150000"/>
              </a:lnSpc>
            </a:pPr>
            <a:r>
              <a:rPr lang="zh-CN" altLang="en-US" dirty="0">
                <a:latin typeface="Microsoft YaHei Light" charset="-122"/>
                <a:ea typeface="Microsoft YaHei Light" charset="-122"/>
                <a:cs typeface="Microsoft YaHei Light" charset="-122"/>
              </a:rPr>
              <a:t>统一的开发不涉及任何经济的预算，工程量初步设置为</a:t>
            </a:r>
            <a:r>
              <a:rPr lang="en-US" altLang="zh-CN" dirty="0">
                <a:latin typeface="Microsoft YaHei Light" charset="-122"/>
                <a:ea typeface="Microsoft YaHei Light" charset="-122"/>
                <a:cs typeface="Microsoft YaHei Light" charset="-122"/>
              </a:rPr>
              <a:t>3</a:t>
            </a:r>
            <a:r>
              <a:rPr lang="zh-CN" altLang="en-US" dirty="0">
                <a:latin typeface="Microsoft YaHei Light" charset="-122"/>
                <a:ea typeface="Microsoft YaHei Light" charset="-122"/>
                <a:cs typeface="Microsoft YaHei Light" charset="-122"/>
              </a:rPr>
              <a:t>人</a:t>
            </a: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天。</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515566"/>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人员成本</a:t>
            </a:r>
          </a:p>
        </p:txBody>
      </p:sp>
    </p:spTree>
    <p:extLst>
      <p:ext uri="{BB962C8B-B14F-4D97-AF65-F5344CB8AC3E}">
        <p14:creationId xmlns:p14="http://schemas.microsoft.com/office/powerpoint/2010/main" val="4025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D1BB74-1947-4A77-99FE-AC0CEF37B3FB}"/>
              </a:ext>
            </a:extLst>
          </p:cNvPr>
          <p:cNvSpPr/>
          <p:nvPr/>
        </p:nvSpPr>
        <p:spPr>
          <a:xfrm>
            <a:off x="2915566" y="1515566"/>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人员成本</a:t>
            </a:r>
          </a:p>
        </p:txBody>
      </p:sp>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预算</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budget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5" name="矩形 4"/>
          <p:cNvSpPr/>
          <p:nvPr/>
        </p:nvSpPr>
        <p:spPr>
          <a:xfrm>
            <a:off x="2915566" y="2033527"/>
            <a:ext cx="3153427" cy="507831"/>
          </a:xfrm>
          <a:prstGeom prst="rect">
            <a:avLst/>
          </a:prstGeom>
        </p:spPr>
        <p:txBody>
          <a:bodyPr wrap="none">
            <a:spAutoFit/>
          </a:bodyPr>
          <a:lstStyle/>
          <a:p>
            <a:pPr>
              <a:lnSpc>
                <a:spcPct val="150000"/>
              </a:lnSpc>
            </a:pPr>
            <a:r>
              <a:rPr lang="en-US" altLang="zh-CN" dirty="0">
                <a:latin typeface="Microsoft YaHei Light" charset="-122"/>
                <a:ea typeface="Microsoft YaHei Light" charset="-122"/>
                <a:cs typeface="Microsoft YaHei Light" charset="-122"/>
              </a:rPr>
              <a:t>2)</a:t>
            </a:r>
            <a:r>
              <a:rPr lang="zh-CN" altLang="en-US" dirty="0">
                <a:latin typeface="Microsoft YaHei Light" charset="-122"/>
                <a:ea typeface="Microsoft YaHei Light" charset="-122"/>
                <a:cs typeface="Microsoft YaHei Light" charset="-122"/>
              </a:rPr>
              <a:t>按职责分解所投入的人力；</a:t>
            </a:r>
          </a:p>
        </p:txBody>
      </p:sp>
      <p:pic>
        <p:nvPicPr>
          <p:cNvPr id="9" name="图片 8"/>
          <p:cNvPicPr>
            <a:picLocks noChangeAspect="1"/>
          </p:cNvPicPr>
          <p:nvPr/>
        </p:nvPicPr>
        <p:blipFill>
          <a:blip r:embed="rId2"/>
          <a:stretch>
            <a:fillRect/>
          </a:stretch>
        </p:blipFill>
        <p:spPr>
          <a:xfrm>
            <a:off x="2121094" y="2914651"/>
            <a:ext cx="7895798" cy="3381302"/>
          </a:xfrm>
          <a:prstGeom prst="rect">
            <a:avLst/>
          </a:prstGeom>
        </p:spPr>
      </p:pic>
    </p:spTree>
    <p:extLst>
      <p:ext uri="{BB962C8B-B14F-4D97-AF65-F5344CB8AC3E}">
        <p14:creationId xmlns:p14="http://schemas.microsoft.com/office/powerpoint/2010/main" val="163272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预算</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budget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054665"/>
            <a:ext cx="5999834" cy="4247317"/>
          </a:xfrm>
          <a:prstGeom prst="rect">
            <a:avLst/>
          </a:prstGeom>
        </p:spPr>
        <p:txBody>
          <a:bodyPr wrap="square">
            <a:spAutoFit/>
          </a:bodyPr>
          <a:lstStyle/>
          <a:p>
            <a:pPr>
              <a:lnSpc>
                <a:spcPct val="150000"/>
              </a:lnSpc>
            </a:pPr>
            <a:r>
              <a:rPr lang="zh-CN" altLang="en-US" dirty="0">
                <a:latin typeface="Microsoft YaHei Light" charset="-122"/>
                <a:ea typeface="Microsoft YaHei Light" charset="-122"/>
                <a:cs typeface="Microsoft YaHei Light" charset="-122"/>
              </a:rPr>
              <a:t>支持软件：</a:t>
            </a:r>
            <a:r>
              <a:rPr lang="en-US" altLang="zh-CN" dirty="0" err="1">
                <a:latin typeface="Microsoft YaHei Light" charset="-122"/>
                <a:ea typeface="Microsoft YaHei Light" charset="-122"/>
                <a:cs typeface="Microsoft YaHei Light" charset="-122"/>
              </a:rPr>
              <a:t>JetBrains</a:t>
            </a:r>
            <a:r>
              <a:rPr lang="en-US" altLang="zh-CN" dirty="0">
                <a:latin typeface="Microsoft YaHei Light" charset="-122"/>
                <a:ea typeface="Microsoft YaHei Light" charset="-122"/>
                <a:cs typeface="Microsoft YaHei Light" charset="-122"/>
              </a:rPr>
              <a:t> </a:t>
            </a:r>
            <a:r>
              <a:rPr lang="en-US" altLang="zh-CN" dirty="0" err="1">
                <a:latin typeface="Microsoft YaHei Light" charset="-122"/>
                <a:ea typeface="Microsoft YaHei Light" charset="-122"/>
                <a:cs typeface="Microsoft YaHei Light" charset="-122"/>
              </a:rPr>
              <a:t>WebStorm</a:t>
            </a:r>
            <a:r>
              <a:rPr lang="en-US" altLang="zh-CN" dirty="0">
                <a:latin typeface="Microsoft YaHei Light" charset="-122"/>
                <a:ea typeface="Microsoft YaHei Light" charset="-122"/>
                <a:cs typeface="Microsoft YaHei Light" charset="-122"/>
              </a:rPr>
              <a:t> 11.0.3</a:t>
            </a:r>
            <a:r>
              <a:rPr lang="zh-CN" altLang="en-US" dirty="0">
                <a:latin typeface="Microsoft YaHei Light" charset="-122"/>
                <a:ea typeface="Microsoft YaHei Light" charset="-122"/>
                <a:cs typeface="Microsoft YaHei Light" charset="-122"/>
              </a:rPr>
              <a:t>、</a:t>
            </a:r>
            <a:r>
              <a:rPr lang="en-US" altLang="zh-CN" dirty="0" err="1">
                <a:latin typeface="Microsoft YaHei Light" charset="-122"/>
                <a:ea typeface="Microsoft YaHei Light" charset="-122"/>
                <a:cs typeface="Microsoft YaHei Light" charset="-122"/>
              </a:rPr>
              <a:t>AxureRP</a:t>
            </a:r>
            <a:r>
              <a:rPr lang="zh-CN" altLang="en-US" dirty="0">
                <a:latin typeface="Microsoft YaHei Light" charset="-122"/>
                <a:ea typeface="Microsoft YaHei Light" charset="-122"/>
                <a:cs typeface="Microsoft YaHei Light" charset="-122"/>
              </a:rPr>
              <a:t>、</a:t>
            </a:r>
            <a:r>
              <a:rPr lang="en-US" altLang="zh-CN" dirty="0">
                <a:latin typeface="Microsoft YaHei Light" charset="-122"/>
                <a:ea typeface="Microsoft YaHei Light" charset="-122"/>
                <a:cs typeface="Microsoft YaHei Light" charset="-122"/>
              </a:rPr>
              <a:t>Photoshop</a:t>
            </a:r>
            <a:r>
              <a:rPr lang="zh-CN" altLang="en-US" dirty="0">
                <a:latin typeface="Microsoft YaHei Light" charset="-122"/>
                <a:ea typeface="Microsoft YaHei Light" charset="-122"/>
                <a:cs typeface="Microsoft YaHei Light" charset="-122"/>
              </a:rPr>
              <a:t>、</a:t>
            </a:r>
            <a:r>
              <a:rPr lang="en-US" altLang="zh-CN" dirty="0">
                <a:latin typeface="Microsoft YaHei Light" charset="-122"/>
                <a:ea typeface="Microsoft YaHei Light" charset="-122"/>
                <a:cs typeface="Microsoft YaHei Light" charset="-122"/>
              </a:rPr>
              <a:t>office</a:t>
            </a:r>
            <a:r>
              <a:rPr lang="zh-CN" altLang="en-US" dirty="0">
                <a:latin typeface="Microsoft YaHei Light" charset="-122"/>
                <a:ea typeface="Microsoft YaHei Light" charset="-122"/>
                <a:cs typeface="Microsoft YaHei Light" charset="-122"/>
              </a:rPr>
              <a:t>、</a:t>
            </a:r>
            <a:r>
              <a:rPr lang="en-US" altLang="zh-CN" dirty="0">
                <a:latin typeface="Microsoft YaHei Light" charset="-122"/>
                <a:ea typeface="Microsoft YaHei Light" charset="-122"/>
                <a:cs typeface="Microsoft YaHei Light" charset="-122"/>
              </a:rPr>
              <a:t>IBM rational rose</a:t>
            </a:r>
            <a:r>
              <a:rPr lang="zh-CN" altLang="en-US" dirty="0">
                <a:latin typeface="Microsoft YaHei Light" charset="-122"/>
                <a:ea typeface="Microsoft YaHei Light" charset="-122"/>
                <a:cs typeface="Microsoft YaHei Light" charset="-122"/>
              </a:rPr>
              <a:t>、</a:t>
            </a:r>
            <a:r>
              <a:rPr lang="en-US" altLang="zh-CN" dirty="0" err="1">
                <a:latin typeface="Microsoft YaHei Light" charset="-122"/>
                <a:ea typeface="Microsoft YaHei Light" charset="-122"/>
                <a:cs typeface="Microsoft YaHei Light" charset="-122"/>
              </a:rPr>
              <a:t>Soursetree</a:t>
            </a:r>
            <a:endParaRPr lang="en-US" altLang="zh-CN" dirty="0">
              <a:latin typeface="Microsoft YaHei Light" charset="-122"/>
              <a:ea typeface="Microsoft YaHei Light" charset="-122"/>
              <a:cs typeface="Microsoft YaHei Light" charset="-122"/>
            </a:endParaRPr>
          </a:p>
          <a:p>
            <a:pPr>
              <a:lnSpc>
                <a:spcPct val="150000"/>
              </a:lnSpc>
            </a:pPr>
            <a:r>
              <a:rPr lang="zh-CN" altLang="en-US" dirty="0">
                <a:latin typeface="Microsoft YaHei Light" charset="-122"/>
                <a:ea typeface="Microsoft YaHei Light" charset="-122"/>
                <a:cs typeface="Microsoft YaHei Light" charset="-122"/>
              </a:rPr>
              <a:t>开发地点：宿舍、机房、图书馆</a:t>
            </a:r>
          </a:p>
          <a:p>
            <a:pPr>
              <a:lnSpc>
                <a:spcPct val="150000"/>
              </a:lnSpc>
            </a:pPr>
            <a:r>
              <a:rPr lang="zh-CN" altLang="en-US" dirty="0">
                <a:latin typeface="Microsoft YaHei Light" charset="-122"/>
                <a:ea typeface="Microsoft YaHei Light" charset="-122"/>
                <a:cs typeface="Microsoft YaHei Light" charset="-122"/>
              </a:rPr>
              <a:t>实验设备：个人</a:t>
            </a:r>
            <a:r>
              <a:rPr lang="en-US" altLang="zh-CN" dirty="0">
                <a:latin typeface="Microsoft YaHei Light" charset="-122"/>
                <a:ea typeface="Microsoft YaHei Light" charset="-122"/>
                <a:cs typeface="Microsoft YaHei Light" charset="-122"/>
              </a:rPr>
              <a:t>PC </a:t>
            </a:r>
            <a:r>
              <a:rPr lang="zh-CN" altLang="en-US" dirty="0">
                <a:latin typeface="Microsoft YaHei Light" charset="-122"/>
                <a:ea typeface="Microsoft YaHei Light" charset="-122"/>
                <a:cs typeface="Microsoft YaHei Light" charset="-122"/>
              </a:rPr>
              <a:t>机、笔记本、实验室</a:t>
            </a:r>
            <a:r>
              <a:rPr lang="en-US" altLang="zh-CN" dirty="0">
                <a:latin typeface="Microsoft YaHei Light" charset="-122"/>
                <a:ea typeface="Microsoft YaHei Light" charset="-122"/>
                <a:cs typeface="Microsoft YaHei Light" charset="-122"/>
              </a:rPr>
              <a:t>PC</a:t>
            </a:r>
            <a:r>
              <a:rPr lang="zh-CN" altLang="en-US" dirty="0">
                <a:latin typeface="Microsoft YaHei Light" charset="-122"/>
                <a:ea typeface="Microsoft YaHei Light" charset="-122"/>
                <a:cs typeface="Microsoft YaHei Light" charset="-122"/>
              </a:rPr>
              <a:t>机</a:t>
            </a:r>
          </a:p>
          <a:p>
            <a:pPr>
              <a:lnSpc>
                <a:spcPct val="150000"/>
              </a:lnSpc>
            </a:pPr>
            <a:r>
              <a:rPr lang="zh-CN" altLang="en-US" dirty="0">
                <a:latin typeface="Microsoft YaHei Light" charset="-122"/>
                <a:ea typeface="Microsoft YaHei Light" charset="-122"/>
                <a:cs typeface="Microsoft YaHei Light" charset="-122"/>
              </a:rPr>
              <a:t>项目资源维护需求的数目和类型：</a:t>
            </a:r>
            <a:r>
              <a:rPr lang="en-US" altLang="zh-CN" dirty="0">
                <a:latin typeface="Microsoft YaHei Light" charset="-122"/>
                <a:ea typeface="Microsoft YaHei Light" charset="-122"/>
                <a:cs typeface="Microsoft YaHei Light" charset="-122"/>
              </a:rPr>
              <a:t>4</a:t>
            </a:r>
            <a:r>
              <a:rPr lang="zh-CN" altLang="en-US" dirty="0">
                <a:latin typeface="Microsoft YaHei Light" charset="-122"/>
                <a:ea typeface="Microsoft YaHei Light" charset="-122"/>
                <a:cs typeface="Microsoft YaHei Light" charset="-122"/>
              </a:rPr>
              <a:t>台个人电脑</a:t>
            </a:r>
          </a:p>
          <a:p>
            <a:pPr>
              <a:lnSpc>
                <a:spcPct val="150000"/>
              </a:lnSpc>
            </a:pPr>
            <a:r>
              <a:rPr lang="zh-CN" altLang="en-US" dirty="0">
                <a:latin typeface="Microsoft YaHei Light" charset="-122"/>
                <a:ea typeface="Microsoft YaHei Light" charset="-122"/>
                <a:cs typeface="Microsoft YaHei Light" charset="-122"/>
              </a:rPr>
              <a:t>计算机内存要求：内存≥</a:t>
            </a:r>
            <a:r>
              <a:rPr lang="en-US" altLang="zh-CN" dirty="0">
                <a:latin typeface="Microsoft YaHei Light" charset="-122"/>
                <a:ea typeface="Microsoft YaHei Light" charset="-122"/>
                <a:cs typeface="Microsoft YaHei Light" charset="-122"/>
              </a:rPr>
              <a:t>4G</a:t>
            </a:r>
          </a:p>
          <a:p>
            <a:pPr>
              <a:lnSpc>
                <a:spcPct val="150000"/>
              </a:lnSpc>
            </a:pPr>
            <a:r>
              <a:rPr lang="zh-CN" altLang="en-US" dirty="0">
                <a:latin typeface="Microsoft YaHei Light" charset="-122"/>
                <a:ea typeface="Microsoft YaHei Light" charset="-122"/>
                <a:cs typeface="Microsoft YaHei Light" charset="-122"/>
              </a:rPr>
              <a:t>显卡要求：独显</a:t>
            </a:r>
            <a:r>
              <a:rPr lang="en-US" altLang="zh-CN" dirty="0">
                <a:latin typeface="Microsoft YaHei Light" charset="-122"/>
                <a:ea typeface="Microsoft YaHei Light" charset="-122"/>
                <a:cs typeface="Microsoft YaHei Light" charset="-122"/>
              </a:rPr>
              <a:t>2G</a:t>
            </a:r>
            <a:r>
              <a:rPr lang="zh-CN" altLang="en-US" dirty="0">
                <a:latin typeface="Microsoft YaHei Light" charset="-122"/>
                <a:ea typeface="Microsoft YaHei Light" charset="-122"/>
                <a:cs typeface="Microsoft YaHei Light" charset="-122"/>
              </a:rPr>
              <a:t>及以上</a:t>
            </a:r>
          </a:p>
          <a:p>
            <a:pPr>
              <a:lnSpc>
                <a:spcPct val="150000"/>
              </a:lnSpc>
            </a:pPr>
            <a:r>
              <a:rPr lang="zh-CN" altLang="en-US" dirty="0">
                <a:latin typeface="Microsoft YaHei Light" charset="-122"/>
                <a:ea typeface="Microsoft YaHei Light" charset="-122"/>
                <a:cs typeface="Microsoft YaHei Light" charset="-122"/>
              </a:rPr>
              <a:t>操作系统：</a:t>
            </a:r>
            <a:r>
              <a:rPr lang="en-US" altLang="zh-CN" dirty="0">
                <a:latin typeface="Microsoft YaHei Light" charset="-122"/>
                <a:ea typeface="Microsoft YaHei Light" charset="-122"/>
                <a:cs typeface="Microsoft YaHei Light" charset="-122"/>
              </a:rPr>
              <a:t>Windows</a:t>
            </a:r>
            <a:r>
              <a:rPr lang="zh-CN" altLang="en-US" dirty="0">
                <a:latin typeface="Microsoft YaHei Light" charset="-122"/>
                <a:ea typeface="Microsoft YaHei Light" charset="-122"/>
                <a:cs typeface="Microsoft YaHei Light" charset="-122"/>
              </a:rPr>
              <a:t>操作系统 </a:t>
            </a:r>
            <a:r>
              <a:rPr lang="en-US" altLang="zh-CN" dirty="0">
                <a:latin typeface="Microsoft YaHei Light" charset="-122"/>
                <a:ea typeface="Microsoft YaHei Light" charset="-122"/>
                <a:cs typeface="Microsoft YaHei Light" charset="-122"/>
              </a:rPr>
              <a:t>Linux</a:t>
            </a:r>
            <a:r>
              <a:rPr lang="zh-CN" altLang="en-US" dirty="0">
                <a:latin typeface="Microsoft YaHei Light" charset="-122"/>
                <a:ea typeface="Microsoft YaHei Light" charset="-122"/>
                <a:cs typeface="Microsoft YaHei Light" charset="-122"/>
              </a:rPr>
              <a:t>操作系统</a:t>
            </a:r>
          </a:p>
          <a:p>
            <a:pPr>
              <a:lnSpc>
                <a:spcPct val="150000"/>
              </a:lnSpc>
            </a:pPr>
            <a:r>
              <a:rPr lang="zh-CN" altLang="en-US" dirty="0">
                <a:latin typeface="Microsoft YaHei Light" charset="-122"/>
                <a:ea typeface="Microsoft YaHei Light" charset="-122"/>
                <a:cs typeface="Microsoft YaHei Light" charset="-122"/>
              </a:rPr>
              <a:t>数据存储能力：磁盘类型</a:t>
            </a:r>
            <a:r>
              <a:rPr lang="en-US" altLang="zh-CN" dirty="0">
                <a:latin typeface="Microsoft YaHei Light" charset="-122"/>
                <a:ea typeface="Microsoft YaHei Light" charset="-122"/>
                <a:cs typeface="Microsoft YaHei Light" charset="-122"/>
              </a:rPr>
              <a:t>SSD 16TB</a:t>
            </a:r>
            <a:r>
              <a:rPr lang="zh-CN" altLang="en-US" dirty="0">
                <a:latin typeface="Microsoft YaHei Light" charset="-122"/>
                <a:ea typeface="Microsoft YaHei Light" charset="-122"/>
                <a:cs typeface="Microsoft YaHei Light" charset="-122"/>
              </a:rPr>
              <a:t>容量 </a:t>
            </a:r>
          </a:p>
          <a:p>
            <a:pPr>
              <a:lnSpc>
                <a:spcPct val="150000"/>
              </a:lnSpc>
            </a:pPr>
            <a:r>
              <a:rPr lang="zh-CN" altLang="en-US" dirty="0">
                <a:latin typeface="Microsoft YaHei Light" charset="-122"/>
                <a:ea typeface="Microsoft YaHei Light" charset="-122"/>
                <a:cs typeface="Microsoft YaHei Light" charset="-122"/>
              </a:rPr>
              <a:t>网络服务吞吐能力：</a:t>
            </a:r>
            <a:r>
              <a:rPr lang="en-US" altLang="zh-CN" dirty="0">
                <a:latin typeface="Microsoft YaHei Light" charset="-122"/>
                <a:ea typeface="Microsoft YaHei Light" charset="-122"/>
                <a:cs typeface="Microsoft YaHei Light" charset="-122"/>
              </a:rPr>
              <a:t>150Mbps  </a:t>
            </a:r>
            <a:r>
              <a:rPr lang="zh-CN" altLang="en-US" dirty="0">
                <a:latin typeface="Microsoft YaHei Light" charset="-122"/>
                <a:ea typeface="Microsoft YaHei Light" charset="-122"/>
                <a:cs typeface="Microsoft YaHei Light" charset="-122"/>
              </a:rPr>
              <a:t>时延</a:t>
            </a:r>
            <a:r>
              <a:rPr lang="en-US" altLang="zh-CN" dirty="0">
                <a:latin typeface="Microsoft YaHei Light" charset="-122"/>
                <a:ea typeface="Microsoft YaHei Light" charset="-122"/>
                <a:cs typeface="Microsoft YaHei Light" charset="-122"/>
              </a:rPr>
              <a:t>2ms</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515566"/>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设备成本</a:t>
            </a:r>
          </a:p>
        </p:txBody>
      </p:sp>
    </p:spTree>
    <p:extLst>
      <p:ext uri="{BB962C8B-B14F-4D97-AF65-F5344CB8AC3E}">
        <p14:creationId xmlns:p14="http://schemas.microsoft.com/office/powerpoint/2010/main" val="6452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预算</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budget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354703"/>
            <a:ext cx="5999834" cy="2169825"/>
          </a:xfrm>
          <a:prstGeom prst="rect">
            <a:avLst/>
          </a:prstGeom>
        </p:spPr>
        <p:txBody>
          <a:bodyPr wrap="square">
            <a:spAutoFit/>
          </a:bodyPr>
          <a:lstStyle/>
          <a:p>
            <a:pPr>
              <a:lnSpc>
                <a:spcPct val="150000"/>
              </a:lnSpc>
            </a:pPr>
            <a:r>
              <a:rPr lang="zh-CN" altLang="en-US" dirty="0">
                <a:latin typeface="Microsoft YaHei Light" charset="-122"/>
                <a:ea typeface="Microsoft YaHei Light" charset="-122"/>
                <a:cs typeface="Microsoft YaHei Light" charset="-122"/>
              </a:rPr>
              <a:t>按照</a:t>
            </a:r>
            <a:r>
              <a:rPr lang="en-US" altLang="zh-CN" dirty="0">
                <a:latin typeface="Microsoft YaHei Light" charset="-122"/>
                <a:ea typeface="Microsoft YaHei Light" charset="-122"/>
                <a:cs typeface="Microsoft YaHei Light" charset="-122"/>
              </a:rPr>
              <a:t>2017</a:t>
            </a:r>
            <a:r>
              <a:rPr lang="zh-CN" altLang="en-US" dirty="0">
                <a:latin typeface="Microsoft YaHei Light" charset="-122"/>
                <a:ea typeface="Microsoft YaHei Light" charset="-122"/>
                <a:cs typeface="Microsoft YaHei Light" charset="-122"/>
              </a:rPr>
              <a:t>年杭州市薪资水平报告里每人</a:t>
            </a:r>
            <a:r>
              <a:rPr lang="en-US" altLang="zh-CN" dirty="0">
                <a:latin typeface="Microsoft YaHei Light" charset="-122"/>
                <a:ea typeface="Microsoft YaHei Light" charset="-122"/>
                <a:cs typeface="Microsoft YaHei Light" charset="-122"/>
              </a:rPr>
              <a:t>30.97</a:t>
            </a:r>
            <a:r>
              <a:rPr lang="zh-CN" altLang="en-US" dirty="0">
                <a:latin typeface="Microsoft YaHei Light" charset="-122"/>
                <a:ea typeface="Microsoft YaHei Light" charset="-122"/>
                <a:cs typeface="Microsoft YaHei Light" charset="-122"/>
              </a:rPr>
              <a:t>元每小时的薪资水平，结合甘特图中给出的具体所需时间，整个项目开发时间成本预期在</a:t>
            </a:r>
            <a:r>
              <a:rPr lang="en-US" altLang="zh-CN" dirty="0">
                <a:latin typeface="Microsoft YaHei Light" charset="-122"/>
                <a:ea typeface="Microsoft YaHei Light" charset="-122"/>
                <a:cs typeface="Microsoft YaHei Light" charset="-122"/>
              </a:rPr>
              <a:t>27005.84</a:t>
            </a:r>
            <a:r>
              <a:rPr lang="zh-CN" altLang="en-US" dirty="0">
                <a:latin typeface="Microsoft YaHei Light" charset="-122"/>
                <a:ea typeface="Microsoft YaHei Light" charset="-122"/>
                <a:cs typeface="Microsoft YaHei Light" charset="-122"/>
              </a:rPr>
              <a:t>元，后期对于该产品在市场实际上的不能满足客户的需求和对其的维护和更新的成本不算在其中。而后期成本在于网站的推广宣称的费用。</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515566"/>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其他经费预算</a:t>
            </a:r>
          </a:p>
        </p:txBody>
      </p:sp>
    </p:spTree>
    <p:extLst>
      <p:ext uri="{BB962C8B-B14F-4D97-AF65-F5344CB8AC3E}">
        <p14:creationId xmlns:p14="http://schemas.microsoft.com/office/powerpoint/2010/main" val="125511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关键问题</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Key</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Problem</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1915676"/>
            <a:ext cx="5999834" cy="3416320"/>
          </a:xfrm>
          <a:prstGeom prst="rect">
            <a:avLst/>
          </a:prstGeom>
        </p:spPr>
        <p:txBody>
          <a:bodyPr wrap="square">
            <a:spAutoFit/>
          </a:bodyPr>
          <a:lstStyle/>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可能会出现人员技术不达标而无法在预期内完成任务的情况；</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没有经费和硬件设施有限；</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用户需求不清，存在误解及二义性；</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第一次开发软件，开发人员没有实际经验；</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目前小组成员实力有限，预计开发过程会碰到许多瓶颈。为了将项目做得更加符合实际，本组人员都会在开发项目的基础上进行深度学习。</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403211"/>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开发者的技术实力</a:t>
            </a:r>
          </a:p>
        </p:txBody>
      </p:sp>
    </p:spTree>
    <p:extLst>
      <p:ext uri="{BB962C8B-B14F-4D97-AF65-F5344CB8AC3E}">
        <p14:creationId xmlns:p14="http://schemas.microsoft.com/office/powerpoint/2010/main" val="21123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关键问题</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Key</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Problem</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412139"/>
            <a:ext cx="5999834" cy="923330"/>
          </a:xfrm>
          <a:prstGeom prst="rect">
            <a:avLst/>
          </a:prstGeom>
        </p:spPr>
        <p:txBody>
          <a:bodyPr wrap="square">
            <a:spAutoFit/>
          </a:bodyPr>
          <a:lstStyle/>
          <a:p>
            <a:pPr>
              <a:lnSpc>
                <a:spcPct val="150000"/>
              </a:lnSpc>
            </a:pPr>
            <a:r>
              <a:rPr lang="zh-CN" altLang="en-US">
                <a:latin typeface="Microsoft YaHei Light" charset="-122"/>
                <a:ea typeface="Microsoft YaHei Light" charset="-122"/>
                <a:cs typeface="Microsoft YaHei Light" charset="-122"/>
              </a:rPr>
              <a:t>需实现的功能涉及到多方面的技术，目前这些技术大多数还未学习。 </a:t>
            </a:r>
            <a:endParaRPr lang="zh-CN" altLang="en-US" dirty="0">
              <a:latin typeface="Microsoft YaHei Light" charset="-122"/>
              <a:ea typeface="Microsoft YaHei Light" charset="-122"/>
              <a:cs typeface="Microsoft YaHei Light" charset="-122"/>
            </a:endParaRPr>
          </a:p>
        </p:txBody>
      </p:sp>
      <p:sp>
        <p:nvSpPr>
          <p:cNvPr id="16" name="矩形 15">
            <a:extLst>
              <a:ext uri="{FF2B5EF4-FFF2-40B4-BE49-F238E27FC236}">
                <a16:creationId xmlns:a16="http://schemas.microsoft.com/office/drawing/2014/main" id="{F6D1BB74-1947-4A77-99FE-AC0CEF37B3FB}"/>
              </a:ext>
            </a:extLst>
          </p:cNvPr>
          <p:cNvSpPr/>
          <p:nvPr/>
        </p:nvSpPr>
        <p:spPr>
          <a:xfrm>
            <a:off x="2915566" y="1815729"/>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问题的复杂性</a:t>
            </a:r>
          </a:p>
        </p:txBody>
      </p:sp>
      <p:sp>
        <p:nvSpPr>
          <p:cNvPr id="8" name="矩形 7">
            <a:extLst>
              <a:ext uri="{FF2B5EF4-FFF2-40B4-BE49-F238E27FC236}">
                <a16:creationId xmlns:a16="http://schemas.microsoft.com/office/drawing/2014/main" id="{F6D1BB74-1947-4A77-99FE-AC0CEF37B3FB}"/>
              </a:ext>
            </a:extLst>
          </p:cNvPr>
          <p:cNvSpPr/>
          <p:nvPr/>
        </p:nvSpPr>
        <p:spPr>
          <a:xfrm>
            <a:off x="2915566" y="3535524"/>
            <a:ext cx="4544834"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系统开发在时间的条件下</a:t>
            </a:r>
            <a:r>
              <a:rPr lang="zh-CN" altLang="en-US" sz="2000" kern="100">
                <a:latin typeface="微软雅黑" panose="020B0503020204020204" pitchFamily="34" charset="-122"/>
                <a:ea typeface="微软雅黑" panose="020B0503020204020204" pitchFamily="34" charset="-122"/>
              </a:rPr>
              <a:t>成功的可能性</a:t>
            </a:r>
            <a:endParaRPr lang="zh-CN" altLang="en-US" sz="2000" kern="100" dirty="0">
              <a:latin typeface="微软雅黑" panose="020B0503020204020204" pitchFamily="34" charset="-122"/>
              <a:ea typeface="微软雅黑" panose="020B0503020204020204" pitchFamily="34" charset="-122"/>
            </a:endParaRPr>
          </a:p>
        </p:txBody>
      </p:sp>
      <p:sp>
        <p:nvSpPr>
          <p:cNvPr id="9" name="矩形 8"/>
          <p:cNvSpPr/>
          <p:nvPr/>
        </p:nvSpPr>
        <p:spPr>
          <a:xfrm>
            <a:off x="2863856" y="3976035"/>
            <a:ext cx="5999834" cy="507831"/>
          </a:xfrm>
          <a:prstGeom prst="rect">
            <a:avLst/>
          </a:prstGeom>
        </p:spPr>
        <p:txBody>
          <a:bodyPr wrap="square">
            <a:spAutoFit/>
          </a:bodyPr>
          <a:lstStyle/>
          <a:p>
            <a:pPr>
              <a:lnSpc>
                <a:spcPct val="150000"/>
              </a:lnSpc>
            </a:pPr>
            <a:r>
              <a:rPr lang="zh-CN" altLang="en-US" dirty="0">
                <a:latin typeface="Microsoft YaHei Light" charset="-122"/>
                <a:ea typeface="Microsoft YaHei Light" charset="-122"/>
                <a:cs typeface="Microsoft YaHei Light" charset="-122"/>
              </a:rPr>
              <a:t>虽然时间紧迫但是完成可能性较高。</a:t>
            </a:r>
          </a:p>
        </p:txBody>
      </p:sp>
      <p:sp>
        <p:nvSpPr>
          <p:cNvPr id="10" name="矩形 9">
            <a:extLst>
              <a:ext uri="{FF2B5EF4-FFF2-40B4-BE49-F238E27FC236}">
                <a16:creationId xmlns:a16="http://schemas.microsoft.com/office/drawing/2014/main" id="{F6D1BB74-1947-4A77-99FE-AC0CEF37B3FB}"/>
              </a:ext>
            </a:extLst>
          </p:cNvPr>
          <p:cNvSpPr/>
          <p:nvPr/>
        </p:nvSpPr>
        <p:spPr>
          <a:xfrm>
            <a:off x="2915566" y="4683922"/>
            <a:ext cx="4544834"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系统开发在费用的条件下成功的可能性</a:t>
            </a:r>
          </a:p>
        </p:txBody>
      </p:sp>
      <p:sp>
        <p:nvSpPr>
          <p:cNvPr id="11" name="矩形 10"/>
          <p:cNvSpPr/>
          <p:nvPr/>
        </p:nvSpPr>
        <p:spPr>
          <a:xfrm>
            <a:off x="2915566" y="5124432"/>
            <a:ext cx="5999834" cy="507831"/>
          </a:xfrm>
          <a:prstGeom prst="rect">
            <a:avLst/>
          </a:prstGeom>
        </p:spPr>
        <p:txBody>
          <a:bodyPr wrap="square">
            <a:spAutoFit/>
          </a:bodyPr>
          <a:lstStyle/>
          <a:p>
            <a:pPr>
              <a:lnSpc>
                <a:spcPct val="150000"/>
              </a:lnSpc>
            </a:pPr>
            <a:r>
              <a:rPr lang="zh-CN" altLang="en-US" dirty="0">
                <a:latin typeface="Microsoft YaHei Light" charset="-122"/>
                <a:ea typeface="Microsoft YaHei Light" charset="-122"/>
                <a:cs typeface="Microsoft YaHei Light" charset="-122"/>
              </a:rPr>
              <a:t>费用对该项目没什么影响</a:t>
            </a:r>
          </a:p>
        </p:txBody>
      </p:sp>
    </p:spTree>
    <p:extLst>
      <p:ext uri="{BB962C8B-B14F-4D97-AF65-F5344CB8AC3E}">
        <p14:creationId xmlns:p14="http://schemas.microsoft.com/office/powerpoint/2010/main" val="363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关键问题</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Key</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Problem</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772711"/>
            <a:ext cx="5999834" cy="1754326"/>
          </a:xfrm>
          <a:prstGeom prst="rect">
            <a:avLst/>
          </a:prstGeom>
        </p:spPr>
        <p:txBody>
          <a:bodyPr wrap="square">
            <a:spAutoFit/>
          </a:bodyPr>
          <a:lstStyle/>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数据仓库：分布式爬虫系统，分布式数据库（线下备份）；</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数据挖掘：评论文本挖掘，信息文本挖掘；</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数据分析：海量数据的清洗、统计分析和建模。</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815729"/>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94005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关键问题</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The Key</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Problem</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915566" y="2410993"/>
            <a:ext cx="5999834" cy="3000821"/>
          </a:xfrm>
          <a:prstGeom prst="rect">
            <a:avLst/>
          </a:prstGeom>
        </p:spPr>
        <p:txBody>
          <a:bodyPr wrap="square">
            <a:spAutoFit/>
          </a:bodyPr>
          <a:lstStyle/>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用</a:t>
            </a:r>
            <a:r>
              <a:rPr lang="en-US" altLang="zh-CN" dirty="0">
                <a:latin typeface="Microsoft YaHei Light" charset="-122"/>
                <a:ea typeface="Microsoft YaHei Light" charset="-122"/>
                <a:cs typeface="Microsoft YaHei Light" charset="-122"/>
              </a:rPr>
              <a:t>python</a:t>
            </a:r>
            <a:r>
              <a:rPr lang="zh-CN" altLang="en-US" dirty="0">
                <a:latin typeface="Microsoft YaHei Light" charset="-122"/>
                <a:ea typeface="Microsoft YaHei Light" charset="-122"/>
                <a:cs typeface="Microsoft YaHei Light" charset="-122"/>
              </a:rPr>
              <a:t>爬虫爬取指定用户微博图片及内容，并进行微博分类及使用习惯分析，生成可视化图表；</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用</a:t>
            </a:r>
            <a:r>
              <a:rPr lang="en-US" altLang="zh-CN" dirty="0">
                <a:latin typeface="Microsoft YaHei Light" charset="-122"/>
                <a:ea typeface="Microsoft YaHei Light" charset="-122"/>
                <a:cs typeface="Microsoft YaHei Light" charset="-122"/>
              </a:rPr>
              <a:t>python</a:t>
            </a:r>
            <a:r>
              <a:rPr lang="zh-CN" altLang="en-US" dirty="0">
                <a:latin typeface="Microsoft YaHei Light" charset="-122"/>
                <a:ea typeface="Microsoft YaHei Light" charset="-122"/>
                <a:cs typeface="Microsoft YaHei Light" charset="-122"/>
              </a:rPr>
              <a:t>爬虫获取热门微博评论并进行情感分析；</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用</a:t>
            </a:r>
            <a:r>
              <a:rPr lang="en-US" altLang="zh-CN" dirty="0">
                <a:latin typeface="Microsoft YaHei Light" charset="-122"/>
                <a:ea typeface="Microsoft YaHei Light" charset="-122"/>
                <a:cs typeface="Microsoft YaHei Light" charset="-122"/>
              </a:rPr>
              <a:t>python</a:t>
            </a:r>
            <a:r>
              <a:rPr lang="zh-CN" altLang="en-US" dirty="0">
                <a:latin typeface="Microsoft YaHei Light" charset="-122"/>
                <a:ea typeface="Microsoft YaHei Light" charset="-122"/>
                <a:cs typeface="Microsoft YaHei Light" charset="-122"/>
              </a:rPr>
              <a:t>在大量数据中根据条件筛选数据；</a:t>
            </a:r>
          </a:p>
          <a:p>
            <a:pPr marL="342900" indent="-342900">
              <a:lnSpc>
                <a:spcPct val="150000"/>
              </a:lnSpc>
              <a:buFont typeface="+mj-lt"/>
              <a:buAutoNum type="arabicPeriod"/>
            </a:pPr>
            <a:r>
              <a:rPr lang="zh-CN" altLang="en-US" dirty="0">
                <a:latin typeface="Microsoft YaHei Light" charset="-122"/>
                <a:ea typeface="Microsoft YaHei Light" charset="-122"/>
                <a:cs typeface="Microsoft YaHei Light" charset="-122"/>
              </a:rPr>
              <a:t>前端设计和多平台账号打通，分别嵌入新浪微博、微信做第三方授权登录获取到头像、昵称等信息、账号绑定及解绑。</a:t>
            </a:r>
          </a:p>
        </p:txBody>
      </p:sp>
      <p:sp>
        <p:nvSpPr>
          <p:cNvPr id="16" name="矩形 15">
            <a:extLst>
              <a:ext uri="{FF2B5EF4-FFF2-40B4-BE49-F238E27FC236}">
                <a16:creationId xmlns:a16="http://schemas.microsoft.com/office/drawing/2014/main" id="{F6D1BB74-1947-4A77-99FE-AC0CEF37B3FB}"/>
              </a:ext>
            </a:extLst>
          </p:cNvPr>
          <p:cNvSpPr/>
          <p:nvPr/>
        </p:nvSpPr>
        <p:spPr>
          <a:xfrm>
            <a:off x="2915566" y="1454011"/>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开发难点</a:t>
            </a:r>
          </a:p>
        </p:txBody>
      </p:sp>
      <p:sp>
        <p:nvSpPr>
          <p:cNvPr id="2" name="矩形 1"/>
          <p:cNvSpPr/>
          <p:nvPr/>
        </p:nvSpPr>
        <p:spPr>
          <a:xfrm>
            <a:off x="3179426" y="5599354"/>
            <a:ext cx="5472113" cy="738664"/>
          </a:xfrm>
          <a:prstGeom prst="rect">
            <a:avLst/>
          </a:prstGeom>
        </p:spPr>
        <p:txBody>
          <a:bodyPr wrap="square">
            <a:spAutoFit/>
          </a:bodyPr>
          <a:lstStyle/>
          <a:p>
            <a:pPr>
              <a:lnSpc>
                <a:spcPct val="150000"/>
              </a:lnSpc>
            </a:pPr>
            <a:r>
              <a:rPr lang="zh-CN" altLang="en-US" sz="1400">
                <a:solidFill>
                  <a:schemeClr val="tx1">
                    <a:lumMod val="50000"/>
                    <a:lumOff val="50000"/>
                  </a:schemeClr>
                </a:solidFill>
                <a:latin typeface="Microsoft YaHei Light" charset="-122"/>
                <a:ea typeface="Microsoft YaHei Light" charset="-122"/>
                <a:cs typeface="Microsoft YaHei Light" charset="-122"/>
              </a:rPr>
              <a:t>*目前爬虫处于法律的灰色地带，暂时无法判定是否侵犯了用户的隐私及合法权益等问题。</a:t>
            </a:r>
            <a:endParaRPr lang="zh-CN" altLang="en-US" sz="1400" dirty="0">
              <a:solidFill>
                <a:schemeClr val="tx1">
                  <a:lumMod val="50000"/>
                  <a:lumOff val="50000"/>
                </a:schemeClr>
              </a:solidFill>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9048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059" y="2944429"/>
            <a:ext cx="5743880" cy="1015663"/>
          </a:xfrm>
          <a:prstGeom prst="rect">
            <a:avLst/>
          </a:prstGeom>
        </p:spPr>
        <p:txBody>
          <a:bodyPr wrap="none">
            <a:spAutoFit/>
          </a:bodyPr>
          <a:lstStyle/>
          <a:p>
            <a:pPr algn="ctr"/>
            <a:r>
              <a:rPr lang="zh-CN" altLang="en-US" sz="4000" dirty="0">
                <a:latin typeface="Microsoft YaHei Light" charset="-122"/>
                <a:ea typeface="Microsoft YaHei Light" charset="-122"/>
                <a:cs typeface="Microsoft YaHei Light" charset="-122"/>
              </a:rPr>
              <a:t>Thank you for watching</a:t>
            </a:r>
            <a:r>
              <a:rPr lang="en-US" altLang="zh-CN" sz="4000" dirty="0">
                <a:latin typeface="Microsoft YaHei Light" charset="-122"/>
                <a:ea typeface="Microsoft YaHei Light" charset="-122"/>
                <a:cs typeface="Microsoft YaHei Light" charset="-122"/>
              </a:rPr>
              <a:t>.</a:t>
            </a:r>
          </a:p>
          <a:p>
            <a:pPr algn="ctr"/>
            <a:r>
              <a:rPr lang="zh-CN" altLang="en-US" sz="2000" dirty="0">
                <a:latin typeface="Microsoft YaHei Light" charset="-122"/>
                <a:ea typeface="Microsoft YaHei Light" charset="-122"/>
                <a:cs typeface="Microsoft YaHei Light" charset="-122"/>
              </a:rPr>
              <a:t>请老师加以指导，谢谢</a:t>
            </a:r>
            <a:endParaRPr lang="en-US" altLang="zh-CN"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6143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8B69D15-4641-4E59-9002-E84950530930}"/>
              </a:ext>
            </a:extLst>
          </p:cNvPr>
          <p:cNvSpPr/>
          <p:nvPr/>
        </p:nvSpPr>
        <p:spPr>
          <a:xfrm>
            <a:off x="2968173" y="2250242"/>
            <a:ext cx="4572000" cy="3000821"/>
          </a:xfrm>
          <a:prstGeom prst="rect">
            <a:avLst/>
          </a:prstGeom>
        </p:spPr>
        <p:txBody>
          <a:bodyPr>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生活中我们经常会碰到这样的问题，在与对面聊天时无法继续新的话题而突然安静或者因为聊天层次不同没有合适的话题而导致沉默。为了解决这样的社交问题，我们小组打算开发这个聊天辅助软件。通过大数据搜索引擎，为你及时推送合适的话题，帮助你打破沉默，轻松掌握话题，拒绝尬聊。</a:t>
            </a:r>
          </a:p>
        </p:txBody>
      </p:sp>
      <p:sp>
        <p:nvSpPr>
          <p:cNvPr id="13" name="矩形 12">
            <a:extLst>
              <a:ext uri="{FF2B5EF4-FFF2-40B4-BE49-F238E27FC236}">
                <a16:creationId xmlns:a16="http://schemas.microsoft.com/office/drawing/2014/main" id="{802FC053-26AE-4798-8FE2-4C77174A4365}"/>
              </a:ext>
            </a:extLst>
          </p:cNvPr>
          <p:cNvSpPr/>
          <p:nvPr/>
        </p:nvSpPr>
        <p:spPr>
          <a:xfrm>
            <a:off x="2968173" y="1669454"/>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项目建设背景</a:t>
            </a:r>
          </a:p>
        </p:txBody>
      </p:sp>
      <p:grpSp>
        <p:nvGrpSpPr>
          <p:cNvPr id="9" name="组 8"/>
          <p:cNvGrpSpPr/>
          <p:nvPr/>
        </p:nvGrpSpPr>
        <p:grpSpPr>
          <a:xfrm>
            <a:off x="6270170" y="4905828"/>
            <a:ext cx="1959429" cy="1524000"/>
            <a:chOff x="6270170" y="4905828"/>
            <a:chExt cx="1959429" cy="1524000"/>
          </a:xfrm>
        </p:grpSpPr>
        <p:sp>
          <p:nvSpPr>
            <p:cNvPr id="2" name="对话气泡: 椭圆形 1">
              <a:extLst>
                <a:ext uri="{FF2B5EF4-FFF2-40B4-BE49-F238E27FC236}">
                  <a16:creationId xmlns:a16="http://schemas.microsoft.com/office/drawing/2014/main" id="{27189BFF-4855-4993-9E37-FA0A60B80551}"/>
                </a:ext>
              </a:extLst>
            </p:cNvPr>
            <p:cNvSpPr/>
            <p:nvPr/>
          </p:nvSpPr>
          <p:spPr>
            <a:xfrm>
              <a:off x="6270170" y="4905828"/>
              <a:ext cx="1959429" cy="1524000"/>
            </a:xfrm>
            <a:prstGeom prst="wedgeEllipseCallout">
              <a:avLst/>
            </a:prstGeom>
            <a:solidFill>
              <a:srgbClr val="8CE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E841A70F-745A-464A-B0C5-31838707F748}"/>
                </a:ext>
              </a:extLst>
            </p:cNvPr>
            <p:cNvSpPr txBox="1"/>
            <p:nvPr/>
          </p:nvSpPr>
          <p:spPr>
            <a:xfrm>
              <a:off x="6980429" y="5113830"/>
              <a:ext cx="577402" cy="1107996"/>
            </a:xfrm>
            <a:prstGeom prst="rect">
              <a:avLst/>
            </a:prstGeom>
            <a:noFill/>
          </p:spPr>
          <p:txBody>
            <a:bodyPr wrap="none" rtlCol="0">
              <a:spAutoFit/>
            </a:bodyPr>
            <a:lstStyle/>
            <a:p>
              <a:r>
                <a:rPr lang="en-US" altLang="zh-CN" sz="6600" dirty="0"/>
                <a:t>?</a:t>
              </a:r>
              <a:endParaRPr lang="zh-CN" altLang="en-US" sz="6600" dirty="0"/>
            </a:p>
          </p:txBody>
        </p:sp>
      </p:grpSp>
      <p:grpSp>
        <p:nvGrpSpPr>
          <p:cNvPr id="7" name="组 6"/>
          <p:cNvGrpSpPr/>
          <p:nvPr/>
        </p:nvGrpSpPr>
        <p:grpSpPr>
          <a:xfrm>
            <a:off x="7463487" y="5558970"/>
            <a:ext cx="1041883" cy="979715"/>
            <a:chOff x="7463487" y="5558970"/>
            <a:chExt cx="1041883" cy="979715"/>
          </a:xfrm>
        </p:grpSpPr>
        <p:sp>
          <p:nvSpPr>
            <p:cNvPr id="8" name="对话气泡: 椭圆形 7">
              <a:extLst>
                <a:ext uri="{FF2B5EF4-FFF2-40B4-BE49-F238E27FC236}">
                  <a16:creationId xmlns:a16="http://schemas.microsoft.com/office/drawing/2014/main" id="{233D05E5-26BB-4F6B-A211-84033A90D918}"/>
                </a:ext>
              </a:extLst>
            </p:cNvPr>
            <p:cNvSpPr/>
            <p:nvPr/>
          </p:nvSpPr>
          <p:spPr>
            <a:xfrm>
              <a:off x="7463487" y="5646056"/>
              <a:ext cx="1041883" cy="892629"/>
            </a:xfrm>
            <a:prstGeom prst="wedgeEllipseCallout">
              <a:avLst>
                <a:gd name="adj1" fmla="val 36204"/>
                <a:gd name="adj2" fmla="val 58690"/>
              </a:avLst>
            </a:prstGeom>
            <a:solidFill>
              <a:srgbClr val="E1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BC7F900-7FB5-4CAE-9581-123D88435C2C}"/>
                </a:ext>
              </a:extLst>
            </p:cNvPr>
            <p:cNvSpPr txBox="1"/>
            <p:nvPr/>
          </p:nvSpPr>
          <p:spPr>
            <a:xfrm>
              <a:off x="7704189" y="5558970"/>
              <a:ext cx="574196" cy="769441"/>
            </a:xfrm>
            <a:prstGeom prst="rect">
              <a:avLst/>
            </a:prstGeom>
            <a:noFill/>
          </p:spPr>
          <p:txBody>
            <a:bodyPr wrap="none" rtlCol="0">
              <a:spAutoFit/>
            </a:bodyPr>
            <a:lstStyle/>
            <a:p>
              <a:r>
                <a:rPr lang="en-US" altLang="zh-CN" sz="4400" dirty="0"/>
                <a:t>…</a:t>
              </a:r>
              <a:endParaRPr lang="zh-CN" altLang="en-US" sz="4400" dirty="0"/>
            </a:p>
          </p:txBody>
        </p:sp>
      </p:grpSp>
      <p:grpSp>
        <p:nvGrpSpPr>
          <p:cNvPr id="14"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7" name="矩形 16">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DC17080-AB22-44B0-BD13-733CBAFAA0D3}"/>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19" name="文本框 18">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7263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4" name="矩形 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DC17080-AB22-44B0-BD13-733CBAFAA0D3}"/>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6" name="文本框 5">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 name="组 1"/>
          <p:cNvGrpSpPr/>
          <p:nvPr/>
        </p:nvGrpSpPr>
        <p:grpSpPr>
          <a:xfrm>
            <a:off x="3178629" y="1403211"/>
            <a:ext cx="5136295" cy="584775"/>
            <a:chOff x="3178629" y="1806818"/>
            <a:chExt cx="5136295" cy="584775"/>
          </a:xfrm>
        </p:grpSpPr>
        <p:pic>
          <p:nvPicPr>
            <p:cNvPr id="9" name="图片 8">
              <a:extLst>
                <a:ext uri="{FF2B5EF4-FFF2-40B4-BE49-F238E27FC236}">
                  <a16:creationId xmlns:a16="http://schemas.microsoft.com/office/drawing/2014/main" id="{44FDA054-7D8D-4534-B444-5BA772B96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29" y="1859773"/>
              <a:ext cx="471716" cy="471716"/>
            </a:xfrm>
            <a:prstGeom prst="rect">
              <a:avLst/>
            </a:prstGeom>
          </p:spPr>
        </p:pic>
        <p:sp>
          <p:nvSpPr>
            <p:cNvPr id="10" name="矩形 9">
              <a:extLst>
                <a:ext uri="{FF2B5EF4-FFF2-40B4-BE49-F238E27FC236}">
                  <a16:creationId xmlns:a16="http://schemas.microsoft.com/office/drawing/2014/main" id="{80043950-47CF-47CA-A817-846F17948F58}"/>
                </a:ext>
              </a:extLst>
            </p:cNvPr>
            <p:cNvSpPr/>
            <p:nvPr/>
          </p:nvSpPr>
          <p:spPr>
            <a:xfrm>
              <a:off x="3742924" y="1806818"/>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Python</a:t>
              </a:r>
              <a:r>
                <a:rPr lang="zh-CN" altLang="en-US" sz="1600" kern="100" dirty="0">
                  <a:latin typeface="微软雅黑 Light" panose="020B0502040204020203" pitchFamily="34" charset="-122"/>
                  <a:ea typeface="微软雅黑 Light" panose="020B0502040204020203" pitchFamily="34" charset="-122"/>
                </a:rPr>
                <a:t>：一种解释型、面向对象、动态数据类型的高级程序设计语言。</a:t>
              </a:r>
            </a:p>
          </p:txBody>
        </p:sp>
      </p:grpSp>
      <p:grpSp>
        <p:nvGrpSpPr>
          <p:cNvPr id="7" name="组 6"/>
          <p:cNvGrpSpPr/>
          <p:nvPr/>
        </p:nvGrpSpPr>
        <p:grpSpPr>
          <a:xfrm>
            <a:off x="3162014" y="2051615"/>
            <a:ext cx="5152910" cy="584775"/>
            <a:chOff x="3162014" y="2455222"/>
            <a:chExt cx="5152910" cy="584775"/>
          </a:xfrm>
        </p:grpSpPr>
        <p:pic>
          <p:nvPicPr>
            <p:cNvPr id="18" name="图片 17">
              <a:extLst>
                <a:ext uri="{FF2B5EF4-FFF2-40B4-BE49-F238E27FC236}">
                  <a16:creationId xmlns:a16="http://schemas.microsoft.com/office/drawing/2014/main" id="{F0800022-75EE-478C-8238-EE77DCC64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014" y="2518017"/>
              <a:ext cx="479547" cy="471716"/>
            </a:xfrm>
            <a:prstGeom prst="rect">
              <a:avLst/>
            </a:prstGeom>
          </p:spPr>
        </p:pic>
        <p:sp>
          <p:nvSpPr>
            <p:cNvPr id="19" name="矩形 18">
              <a:extLst>
                <a:ext uri="{FF2B5EF4-FFF2-40B4-BE49-F238E27FC236}">
                  <a16:creationId xmlns:a16="http://schemas.microsoft.com/office/drawing/2014/main" id="{D5713962-ABAB-4BD6-B217-960F02087F4D}"/>
                </a:ext>
              </a:extLst>
            </p:cNvPr>
            <p:cNvSpPr/>
            <p:nvPr/>
          </p:nvSpPr>
          <p:spPr>
            <a:xfrm>
              <a:off x="3742924" y="2455222"/>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Photoshop</a:t>
              </a:r>
              <a:r>
                <a:rPr lang="zh-CN" altLang="en-US" sz="1600" kern="100" dirty="0">
                  <a:latin typeface="微软雅黑 Light" panose="020B0502040204020203" pitchFamily="34" charset="-122"/>
                  <a:ea typeface="微软雅黑 Light" panose="020B0502040204020203" pitchFamily="34" charset="-122"/>
                </a:rPr>
                <a:t>：</a:t>
              </a:r>
              <a:r>
                <a:rPr lang="en-US" altLang="zh-CN" sz="1600" kern="100" dirty="0">
                  <a:latin typeface="微软雅黑 Light" panose="020B0502040204020203" pitchFamily="34" charset="-122"/>
                  <a:ea typeface="微软雅黑 Light" panose="020B0502040204020203" pitchFamily="34" charset="-122"/>
                </a:rPr>
                <a:t>PS</a:t>
              </a:r>
              <a:r>
                <a:rPr lang="zh-CN" altLang="en-US" sz="1600" kern="100" dirty="0">
                  <a:latin typeface="微软雅黑 Light" panose="020B0502040204020203" pitchFamily="34" charset="-122"/>
                  <a:ea typeface="微软雅黑 Light" panose="020B0502040204020203" pitchFamily="34" charset="-122"/>
                </a:rPr>
                <a:t>在线图片编辑器是一个专业的在线</a:t>
              </a:r>
              <a:r>
                <a:rPr lang="en-US" altLang="zh-CN" sz="1600" kern="100" dirty="0" err="1">
                  <a:latin typeface="微软雅黑 Light" panose="020B0502040204020203" pitchFamily="34" charset="-122"/>
                  <a:ea typeface="微软雅黑 Light" panose="020B0502040204020203" pitchFamily="34" charset="-122"/>
                </a:rPr>
                <a:t>ps</a:t>
              </a:r>
              <a:r>
                <a:rPr lang="zh-CN" altLang="en-US" sz="1600" kern="100" dirty="0">
                  <a:latin typeface="微软雅黑 Light" panose="020B0502040204020203" pitchFamily="34" charset="-122"/>
                  <a:ea typeface="微软雅黑 Light" panose="020B0502040204020203" pitchFamily="34" charset="-122"/>
                </a:rPr>
                <a:t>照片处理软件。</a:t>
              </a:r>
            </a:p>
          </p:txBody>
        </p:sp>
      </p:grpSp>
      <p:grpSp>
        <p:nvGrpSpPr>
          <p:cNvPr id="8" name="组 7"/>
          <p:cNvGrpSpPr/>
          <p:nvPr/>
        </p:nvGrpSpPr>
        <p:grpSpPr>
          <a:xfrm>
            <a:off x="3100534" y="2743007"/>
            <a:ext cx="5214390" cy="657553"/>
            <a:chOff x="3100534" y="3146614"/>
            <a:chExt cx="5214390" cy="657553"/>
          </a:xfrm>
        </p:grpSpPr>
        <p:pic>
          <p:nvPicPr>
            <p:cNvPr id="22" name="图片 21">
              <a:extLst>
                <a:ext uri="{FF2B5EF4-FFF2-40B4-BE49-F238E27FC236}">
                  <a16:creationId xmlns:a16="http://schemas.microsoft.com/office/drawing/2014/main" id="{098251E9-E524-459B-93A0-379E7BE25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534" y="3176261"/>
              <a:ext cx="627906" cy="627906"/>
            </a:xfrm>
            <a:prstGeom prst="rect">
              <a:avLst/>
            </a:prstGeom>
          </p:spPr>
        </p:pic>
        <p:sp>
          <p:nvSpPr>
            <p:cNvPr id="23" name="矩形 22">
              <a:extLst>
                <a:ext uri="{FF2B5EF4-FFF2-40B4-BE49-F238E27FC236}">
                  <a16:creationId xmlns:a16="http://schemas.microsoft.com/office/drawing/2014/main" id="{C0E5DA07-957A-4D95-80F9-0D590B2A9555}"/>
                </a:ext>
              </a:extLst>
            </p:cNvPr>
            <p:cNvSpPr/>
            <p:nvPr/>
          </p:nvSpPr>
          <p:spPr>
            <a:xfrm>
              <a:off x="3742924" y="3146614"/>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MySQL</a:t>
              </a:r>
              <a:r>
                <a:rPr lang="zh-CN" altLang="en-US" sz="1600" kern="100" dirty="0">
                  <a:latin typeface="微软雅黑 Light" panose="020B0502040204020203" pitchFamily="34" charset="-122"/>
                  <a:ea typeface="微软雅黑 Light" panose="020B0502040204020203" pitchFamily="34" charset="-122"/>
                </a:rPr>
                <a:t>：用于访问和处理数据库的标准的计算机语言。</a:t>
              </a:r>
            </a:p>
          </p:txBody>
        </p:sp>
      </p:grpSp>
      <p:grpSp>
        <p:nvGrpSpPr>
          <p:cNvPr id="11" name="组 10"/>
          <p:cNvGrpSpPr/>
          <p:nvPr/>
        </p:nvGrpSpPr>
        <p:grpSpPr>
          <a:xfrm>
            <a:off x="3182259" y="3384045"/>
            <a:ext cx="5132665" cy="584775"/>
            <a:chOff x="3182259" y="3787652"/>
            <a:chExt cx="5132665" cy="584775"/>
          </a:xfrm>
        </p:grpSpPr>
        <p:pic>
          <p:nvPicPr>
            <p:cNvPr id="25" name="图片 24">
              <a:extLst>
                <a:ext uri="{FF2B5EF4-FFF2-40B4-BE49-F238E27FC236}">
                  <a16:creationId xmlns:a16="http://schemas.microsoft.com/office/drawing/2014/main" id="{590BF6EA-B83B-4FC0-8B8B-5C57BA0E8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259" y="3837642"/>
              <a:ext cx="497114" cy="497114"/>
            </a:xfrm>
            <a:prstGeom prst="rect">
              <a:avLst/>
            </a:prstGeom>
          </p:spPr>
        </p:pic>
        <p:sp>
          <p:nvSpPr>
            <p:cNvPr id="26" name="矩形 25">
              <a:extLst>
                <a:ext uri="{FF2B5EF4-FFF2-40B4-BE49-F238E27FC236}">
                  <a16:creationId xmlns:a16="http://schemas.microsoft.com/office/drawing/2014/main" id="{01BFB3CF-5A28-45D3-9F03-7001409C51E0}"/>
                </a:ext>
              </a:extLst>
            </p:cNvPr>
            <p:cNvSpPr/>
            <p:nvPr/>
          </p:nvSpPr>
          <p:spPr>
            <a:xfrm>
              <a:off x="3742924" y="3787652"/>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Git</a:t>
              </a:r>
              <a:r>
                <a:rPr lang="zh-CN" altLang="en-US" sz="1600" kern="100" dirty="0">
                  <a:latin typeface="微软雅黑 Light" panose="020B0502040204020203" pitchFamily="34" charset="-122"/>
                  <a:ea typeface="微软雅黑 Light" panose="020B0502040204020203" pitchFamily="34" charset="-122"/>
                </a:rPr>
                <a:t>：一个开源的分布式版本控制系统，可以高效处理从很小到非常大的项目版本管理。</a:t>
              </a:r>
            </a:p>
          </p:txBody>
        </p:sp>
      </p:grpSp>
      <p:grpSp>
        <p:nvGrpSpPr>
          <p:cNvPr id="12" name="组 11"/>
          <p:cNvGrpSpPr/>
          <p:nvPr/>
        </p:nvGrpSpPr>
        <p:grpSpPr>
          <a:xfrm>
            <a:off x="3119705" y="4092185"/>
            <a:ext cx="4156879" cy="464269"/>
            <a:chOff x="3119705" y="4495792"/>
            <a:chExt cx="4156879" cy="464269"/>
          </a:xfrm>
        </p:grpSpPr>
        <p:pic>
          <p:nvPicPr>
            <p:cNvPr id="28" name="图片 27">
              <a:extLst>
                <a:ext uri="{FF2B5EF4-FFF2-40B4-BE49-F238E27FC236}">
                  <a16:creationId xmlns:a16="http://schemas.microsoft.com/office/drawing/2014/main" id="{A1F438A3-5FB6-4300-AD48-C81783EAF108}"/>
                </a:ext>
              </a:extLst>
            </p:cNvPr>
            <p:cNvPicPr>
              <a:picLocks noChangeAspect="1"/>
            </p:cNvPicPr>
            <p:nvPr/>
          </p:nvPicPr>
          <p:blipFill rotWithShape="1">
            <a:blip r:embed="rId6">
              <a:extLst>
                <a:ext uri="{28A0092B-C50C-407E-A947-70E740481C1C}">
                  <a14:useLocalDpi xmlns:a14="http://schemas.microsoft.com/office/drawing/2010/main" val="0"/>
                </a:ext>
              </a:extLst>
            </a:blip>
            <a:srcRect b="7217"/>
            <a:stretch/>
          </p:blipFill>
          <p:spPr>
            <a:xfrm>
              <a:off x="3119705" y="4495792"/>
              <a:ext cx="589564" cy="464269"/>
            </a:xfrm>
            <a:prstGeom prst="rect">
              <a:avLst/>
            </a:prstGeom>
          </p:spPr>
        </p:pic>
        <p:sp>
          <p:nvSpPr>
            <p:cNvPr id="29" name="矩形 28">
              <a:extLst>
                <a:ext uri="{FF2B5EF4-FFF2-40B4-BE49-F238E27FC236}">
                  <a16:creationId xmlns:a16="http://schemas.microsoft.com/office/drawing/2014/main" id="{4ED69F65-F704-4EAB-B704-5AD3EFA0D3E2}"/>
                </a:ext>
              </a:extLst>
            </p:cNvPr>
            <p:cNvSpPr/>
            <p:nvPr/>
          </p:nvSpPr>
          <p:spPr>
            <a:xfrm>
              <a:off x="3742924" y="4543261"/>
              <a:ext cx="3533660" cy="338554"/>
            </a:xfrm>
            <a:prstGeom prst="rect">
              <a:avLst/>
            </a:prstGeom>
          </p:spPr>
          <p:txBody>
            <a:bodyPr wrap="none">
              <a:spAutoFit/>
            </a:bodyPr>
            <a:lstStyle/>
            <a:p>
              <a:r>
                <a:rPr lang="en-US" altLang="zh-CN" sz="1600" kern="100" dirty="0">
                  <a:latin typeface="微软雅黑 Light" panose="020B0502040204020203" pitchFamily="34" charset="-122"/>
                  <a:ea typeface="微软雅黑 Light" panose="020B0502040204020203" pitchFamily="34" charset="-122"/>
                </a:rPr>
                <a:t>Project</a:t>
              </a:r>
              <a:r>
                <a:rPr lang="zh-CN" altLang="en-US" sz="1600" kern="100" dirty="0">
                  <a:latin typeface="微软雅黑 Light" panose="020B0502040204020203" pitchFamily="34" charset="-122"/>
                  <a:ea typeface="微软雅黑 Light" panose="020B0502040204020203" pitchFamily="34" charset="-122"/>
                </a:rPr>
                <a:t>：通用的项目管理工具软件。</a:t>
              </a:r>
            </a:p>
          </p:txBody>
        </p:sp>
      </p:grpSp>
      <p:sp>
        <p:nvSpPr>
          <p:cNvPr id="35" name="矩形 34">
            <a:extLst>
              <a:ext uri="{FF2B5EF4-FFF2-40B4-BE49-F238E27FC236}">
                <a16:creationId xmlns:a16="http://schemas.microsoft.com/office/drawing/2014/main" id="{78BDCFC5-9805-4714-B500-3D84F5BEA744}"/>
              </a:ext>
            </a:extLst>
          </p:cNvPr>
          <p:cNvSpPr/>
          <p:nvPr/>
        </p:nvSpPr>
        <p:spPr>
          <a:xfrm>
            <a:off x="2999015" y="814713"/>
            <a:ext cx="1723549" cy="400110"/>
          </a:xfrm>
          <a:prstGeom prst="rect">
            <a:avLst/>
          </a:prstGeom>
        </p:spPr>
        <p:txBody>
          <a:bodyPr wrap="none">
            <a:spAutoFit/>
          </a:bodyPr>
          <a:lstStyle/>
          <a:p>
            <a:r>
              <a:rPr lang="zh-CN" altLang="en-US" sz="2000" b="1" kern="100" dirty="0">
                <a:latin typeface="微软雅黑" panose="020B0503020204020204" pitchFamily="34" charset="-122"/>
                <a:ea typeface="微软雅黑" panose="020B0503020204020204" pitchFamily="34" charset="-122"/>
              </a:rPr>
              <a:t>项目开发工具</a:t>
            </a:r>
          </a:p>
        </p:txBody>
      </p:sp>
      <p:grpSp>
        <p:nvGrpSpPr>
          <p:cNvPr id="13" name="组 12"/>
          <p:cNvGrpSpPr/>
          <p:nvPr/>
        </p:nvGrpSpPr>
        <p:grpSpPr>
          <a:xfrm>
            <a:off x="3100534" y="4646498"/>
            <a:ext cx="5254275" cy="616134"/>
            <a:chOff x="3060649" y="5021290"/>
            <a:chExt cx="5254275" cy="616134"/>
          </a:xfrm>
        </p:grpSpPr>
        <p:sp>
          <p:nvSpPr>
            <p:cNvPr id="34" name="矩形 33">
              <a:extLst>
                <a:ext uri="{FF2B5EF4-FFF2-40B4-BE49-F238E27FC236}">
                  <a16:creationId xmlns:a16="http://schemas.microsoft.com/office/drawing/2014/main" id="{A2242FE7-12D4-4260-B296-DB55DFD9EA88}"/>
                </a:ext>
              </a:extLst>
            </p:cNvPr>
            <p:cNvSpPr/>
            <p:nvPr/>
          </p:nvSpPr>
          <p:spPr>
            <a:xfrm>
              <a:off x="3742924" y="5052649"/>
              <a:ext cx="4572000" cy="584775"/>
            </a:xfrm>
            <a:prstGeom prst="rect">
              <a:avLst/>
            </a:prstGeom>
          </p:spPr>
          <p:txBody>
            <a:bodyPr>
              <a:spAutoFit/>
            </a:bodyPr>
            <a:lstStyle/>
            <a:p>
              <a:pPr algn="just"/>
              <a:r>
                <a:rPr lang="en-US" altLang="zh-CN" sz="1600" kern="100" dirty="0">
                  <a:latin typeface="微软雅黑 Light" panose="020B0502040204020203" pitchFamily="34" charset="-122"/>
                  <a:ea typeface="微软雅黑 Light" panose="020B0502040204020203" pitchFamily="34" charset="-122"/>
                </a:rPr>
                <a:t>Html5</a:t>
              </a:r>
              <a:r>
                <a:rPr lang="zh-CN" altLang="en-US" sz="1600" kern="100" dirty="0">
                  <a:latin typeface="微软雅黑 Light" panose="020B0502040204020203" pitchFamily="34" charset="-122"/>
                  <a:ea typeface="微软雅黑 Light" panose="020B0502040204020203" pitchFamily="34" charset="-122"/>
                </a:rPr>
                <a:t>：万维网的核心语言、标准通用标记语言下的一个应用超文本标记语言。</a:t>
              </a:r>
            </a:p>
          </p:txBody>
        </p:sp>
        <p:pic>
          <p:nvPicPr>
            <p:cNvPr id="39" name="图片 38">
              <a:extLst>
                <a:ext uri="{FF2B5EF4-FFF2-40B4-BE49-F238E27FC236}">
                  <a16:creationId xmlns:a16="http://schemas.microsoft.com/office/drawing/2014/main" id="{81B7FD9C-BA1C-46B1-978A-D2E73A71D6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0649" y="5021290"/>
              <a:ext cx="682275" cy="588121"/>
            </a:xfrm>
            <a:prstGeom prst="rect">
              <a:avLst/>
            </a:prstGeom>
          </p:spPr>
        </p:pic>
      </p:grpSp>
      <p:grpSp>
        <p:nvGrpSpPr>
          <p:cNvPr id="14" name="组 13"/>
          <p:cNvGrpSpPr/>
          <p:nvPr/>
        </p:nvGrpSpPr>
        <p:grpSpPr>
          <a:xfrm>
            <a:off x="2999015" y="5301766"/>
            <a:ext cx="4084375" cy="613362"/>
            <a:chOff x="2999015" y="5705373"/>
            <a:chExt cx="4084375" cy="613362"/>
          </a:xfrm>
        </p:grpSpPr>
        <p:pic>
          <p:nvPicPr>
            <p:cNvPr id="37" name="图片 36">
              <a:extLst>
                <a:ext uri="{FF2B5EF4-FFF2-40B4-BE49-F238E27FC236}">
                  <a16:creationId xmlns:a16="http://schemas.microsoft.com/office/drawing/2014/main" id="{33A11122-76B1-4E8C-9E53-A6B87A67A3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9015" y="5705373"/>
              <a:ext cx="805541" cy="613362"/>
            </a:xfrm>
            <a:prstGeom prst="rect">
              <a:avLst/>
            </a:prstGeom>
          </p:spPr>
        </p:pic>
        <p:sp>
          <p:nvSpPr>
            <p:cNvPr id="40" name="矩形 39">
              <a:extLst>
                <a:ext uri="{FF2B5EF4-FFF2-40B4-BE49-F238E27FC236}">
                  <a16:creationId xmlns:a16="http://schemas.microsoft.com/office/drawing/2014/main" id="{870E5B87-B460-4004-8FAF-EB7B2673824E}"/>
                </a:ext>
              </a:extLst>
            </p:cNvPr>
            <p:cNvSpPr/>
            <p:nvPr/>
          </p:nvSpPr>
          <p:spPr>
            <a:xfrm>
              <a:off x="3742924" y="5857276"/>
              <a:ext cx="3340466" cy="338554"/>
            </a:xfrm>
            <a:prstGeom prst="rect">
              <a:avLst/>
            </a:prstGeom>
          </p:spPr>
          <p:txBody>
            <a:bodyPr wrap="none">
              <a:spAutoFit/>
            </a:bodyPr>
            <a:lstStyle/>
            <a:p>
              <a:r>
                <a:rPr lang="en-US" altLang="zh-CN" sz="1600" kern="100" dirty="0">
                  <a:latin typeface="微软雅黑 Light" panose="020B0502040204020203" pitchFamily="34" charset="-122"/>
                  <a:ea typeface="微软雅黑 Light" panose="020B0502040204020203" pitchFamily="34" charset="-122"/>
                </a:rPr>
                <a:t>Css3</a:t>
              </a:r>
              <a:r>
                <a:rPr lang="zh-CN" altLang="en-US" sz="1600" kern="100" dirty="0">
                  <a:latin typeface="微软雅黑 Light" panose="020B0502040204020203" pitchFamily="34" charset="-122"/>
                  <a:ea typeface="微软雅黑 Light" panose="020B0502040204020203" pitchFamily="34" charset="-122"/>
                </a:rPr>
                <a:t>：用于控制</a:t>
              </a:r>
              <a:r>
                <a:rPr lang="en-US" altLang="zh-CN" sz="1600" kern="100" dirty="0">
                  <a:latin typeface="微软雅黑 Light" panose="020B0502040204020203" pitchFamily="34" charset="-122"/>
                  <a:ea typeface="微软雅黑 Light" panose="020B0502040204020203" pitchFamily="34" charset="-122"/>
                </a:rPr>
                <a:t>Web</a:t>
              </a:r>
              <a:r>
                <a:rPr lang="zh-CN" altLang="en-US" sz="1600" kern="100" dirty="0">
                  <a:latin typeface="微软雅黑 Light" panose="020B0502040204020203" pitchFamily="34" charset="-122"/>
                  <a:ea typeface="微软雅黑 Light" panose="020B0502040204020203" pitchFamily="34" charset="-122"/>
                </a:rPr>
                <a:t>页面的外观。</a:t>
              </a:r>
              <a:endParaRPr lang="zh-CN" altLang="en-US" sz="1600" dirty="0">
                <a:latin typeface="微软雅黑 Light" panose="020B0502040204020203" pitchFamily="34" charset="-122"/>
                <a:ea typeface="微软雅黑 Light" panose="020B0502040204020203" pitchFamily="34" charset="-122"/>
              </a:endParaRPr>
            </a:p>
          </p:txBody>
        </p:sp>
      </p:grpSp>
      <p:sp>
        <p:nvSpPr>
          <p:cNvPr id="16" name="矩形 15"/>
          <p:cNvSpPr/>
          <p:nvPr/>
        </p:nvSpPr>
        <p:spPr>
          <a:xfrm>
            <a:off x="3804556" y="6106165"/>
            <a:ext cx="4572000" cy="338554"/>
          </a:xfrm>
          <a:prstGeom prst="rect">
            <a:avLst/>
          </a:prstGeom>
        </p:spPr>
        <p:txBody>
          <a:bodyPr>
            <a:spAutoFit/>
          </a:bodyPr>
          <a:lstStyle/>
          <a:p>
            <a:r>
              <a:rPr lang="en-US" altLang="zh-CN" sz="1600" dirty="0" err="1">
                <a:latin typeface="微软雅黑 Light" panose="020B0502040204020203" pitchFamily="34" charset="-122"/>
                <a:ea typeface="微软雅黑 Light" panose="020B0502040204020203" pitchFamily="34" charset="-122"/>
                <a:cs typeface="Microsoft YaHei Light" charset="-122"/>
              </a:rPr>
              <a:t>Kivy:</a:t>
            </a:r>
            <a:r>
              <a:rPr lang="en-US" altLang="zh-CN" sz="1600" dirty="0" err="1">
                <a:latin typeface="微软雅黑 Light" panose="020B0502040204020203" pitchFamily="34" charset="-122"/>
                <a:ea typeface="微软雅黑 Light" panose="020B0502040204020203" pitchFamily="34" charset="-122"/>
              </a:rPr>
              <a:t>Kivy</a:t>
            </a:r>
            <a:r>
              <a:rPr lang="zh-CN" altLang="en-US" sz="1600" dirty="0">
                <a:latin typeface="微软雅黑 Light" panose="020B0502040204020203" pitchFamily="34" charset="-122"/>
                <a:ea typeface="微软雅黑 Light" panose="020B0502040204020203" pitchFamily="34" charset="-122"/>
              </a:rPr>
              <a:t>是一套</a:t>
            </a:r>
            <a:r>
              <a:rPr lang="en-US" altLang="zh-CN" sz="1600" dirty="0">
                <a:latin typeface="微软雅黑 Light" panose="020B0502040204020203" pitchFamily="34" charset="-122"/>
                <a:ea typeface="微软雅黑 Light" panose="020B0502040204020203" pitchFamily="34" charset="-122"/>
              </a:rPr>
              <a:t>Python</a:t>
            </a:r>
            <a:r>
              <a:rPr lang="zh-CN" altLang="en-US" sz="1600" dirty="0">
                <a:latin typeface="微软雅黑 Light" panose="020B0502040204020203" pitchFamily="34" charset="-122"/>
                <a:ea typeface="微软雅黑 Light" panose="020B0502040204020203" pitchFamily="34" charset="-122"/>
              </a:rPr>
              <a:t>在</a:t>
            </a:r>
            <a:r>
              <a:rPr lang="en-US" altLang="zh-CN" sz="1600" dirty="0">
                <a:latin typeface="微软雅黑 Light" panose="020B0502040204020203" pitchFamily="34" charset="-122"/>
                <a:ea typeface="微软雅黑 Light" panose="020B0502040204020203" pitchFamily="34" charset="-122"/>
              </a:rPr>
              <a:t>UI</a:t>
            </a:r>
            <a:r>
              <a:rPr lang="zh-CN" altLang="en-US" sz="1600" dirty="0">
                <a:latin typeface="微软雅黑 Light" panose="020B0502040204020203" pitchFamily="34" charset="-122"/>
                <a:ea typeface="微软雅黑 Light" panose="020B0502040204020203" pitchFamily="34" charset="-122"/>
              </a:rPr>
              <a:t>上的框架</a:t>
            </a:r>
            <a:endParaRPr lang="zh-CN" altLang="en-US" sz="1600" dirty="0">
              <a:latin typeface="微软雅黑 Light" panose="020B0502040204020203" pitchFamily="34" charset="-122"/>
              <a:ea typeface="微软雅黑 Light" panose="020B0502040204020203" pitchFamily="34" charset="-122"/>
              <a:cs typeface="Microsoft YaHei Light" charset="-122"/>
            </a:endParaRPr>
          </a:p>
        </p:txBody>
      </p:sp>
      <p:pic>
        <p:nvPicPr>
          <p:cNvPr id="21" name="图片 20">
            <a:extLst>
              <a:ext uri="{FF2B5EF4-FFF2-40B4-BE49-F238E27FC236}">
                <a16:creationId xmlns:a16="http://schemas.microsoft.com/office/drawing/2014/main" id="{67B12C65-D56A-4F46-B9F5-6B91B893A8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8629" y="6061758"/>
            <a:ext cx="532188" cy="561871"/>
          </a:xfrm>
          <a:prstGeom prst="rect">
            <a:avLst/>
          </a:prstGeom>
        </p:spPr>
      </p:pic>
    </p:spTree>
    <p:extLst>
      <p:ext uri="{BB962C8B-B14F-4D97-AF65-F5344CB8AC3E}">
        <p14:creationId xmlns:p14="http://schemas.microsoft.com/office/powerpoint/2010/main" val="360233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5" name="矩形 4">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DC17080-AB22-44B0-BD13-733CBAFAA0D3}"/>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7" name="文本框 6">
              <a:extLst>
                <a:ext uri="{FF2B5EF4-FFF2-40B4-BE49-F238E27FC236}">
                  <a16:creationId xmlns:a16="http://schemas.microsoft.com/office/drawing/2014/main" id="{85D5BD3F-DEB9-4813-B82A-7E32195A7A6E}"/>
                </a:ext>
              </a:extLst>
            </p:cNvPr>
            <p:cNvSpPr txBox="1"/>
            <p:nvPr/>
          </p:nvSpPr>
          <p:spPr>
            <a:xfrm>
              <a:off x="179962" y="1454011"/>
              <a:ext cx="2131920"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1" name="矩形 10"/>
          <p:cNvSpPr/>
          <p:nvPr/>
        </p:nvSpPr>
        <p:spPr>
          <a:xfrm>
            <a:off x="2634342" y="1454011"/>
            <a:ext cx="5617029" cy="4662815"/>
          </a:xfrm>
          <a:prstGeom prst="rect">
            <a:avLst/>
          </a:prstGeom>
        </p:spPr>
        <p:txBody>
          <a:bodyPr wrap="square">
            <a:spAutoFit/>
          </a:bodyPr>
          <a:lstStyle/>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《Software Engineering》</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出版社：机械工业出版社 作者：</a:t>
            </a:r>
            <a:r>
              <a:rPr lang="en-US" altLang="zh-CN" dirty="0">
                <a:latin typeface="微软雅黑 Light" panose="020B0502040204020203" pitchFamily="34" charset="-122"/>
                <a:ea typeface="微软雅黑 Light" panose="020B0502040204020203" pitchFamily="34" charset="-122"/>
                <a:cs typeface="Microsoft YaHei Light" charset="-122"/>
              </a:rPr>
              <a:t>Roger </a:t>
            </a:r>
            <a:r>
              <a:rPr lang="en-US" altLang="zh-CN" dirty="0" err="1">
                <a:latin typeface="微软雅黑 Light" panose="020B0502040204020203" pitchFamily="34" charset="-122"/>
                <a:ea typeface="微软雅黑 Light" panose="020B0502040204020203" pitchFamily="34" charset="-122"/>
                <a:cs typeface="Microsoft YaHei Light" charset="-122"/>
              </a:rPr>
              <a:t>S.Pressman</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《SQL</a:t>
            </a:r>
            <a:r>
              <a:rPr lang="zh-CN" altLang="en-US" dirty="0">
                <a:latin typeface="微软雅黑 Light" panose="020B0502040204020203" pitchFamily="34" charset="-122"/>
                <a:ea typeface="微软雅黑 Light" panose="020B0502040204020203" pitchFamily="34" charset="-122"/>
                <a:cs typeface="Microsoft YaHei Light" charset="-122"/>
              </a:rPr>
              <a:t>编程基础</a:t>
            </a:r>
            <a:r>
              <a:rPr lang="en-US" altLang="zh-CN" dirty="0">
                <a:latin typeface="微软雅黑 Light" panose="020B0502040204020203" pitchFamily="34" charset="-122"/>
                <a:ea typeface="微软雅黑 Light" panose="020B0502040204020203" pitchFamily="34" charset="-122"/>
                <a:cs typeface="Microsoft YaHei Light" charset="-122"/>
              </a:rPr>
              <a:t>》 </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出版社</a:t>
            </a:r>
            <a:r>
              <a:rPr lang="en-US" altLang="zh-CN" dirty="0">
                <a:latin typeface="微软雅黑 Light" panose="020B0502040204020203" pitchFamily="34" charset="-122"/>
                <a:ea typeface="微软雅黑 Light" panose="020B0502040204020203" pitchFamily="34" charset="-122"/>
                <a:cs typeface="Microsoft YaHei Light" charset="-122"/>
              </a:rPr>
              <a:t>: </a:t>
            </a:r>
            <a:r>
              <a:rPr lang="zh-CN" altLang="en-US" dirty="0">
                <a:latin typeface="微软雅黑 Light" panose="020B0502040204020203" pitchFamily="34" charset="-122"/>
                <a:ea typeface="微软雅黑 Light" panose="020B0502040204020203" pitchFamily="34" charset="-122"/>
                <a:cs typeface="Microsoft YaHei Light" charset="-122"/>
              </a:rPr>
              <a:t>机械工业出版社</a:t>
            </a:r>
            <a:endParaRPr lang="en-US" altLang="zh-CN" dirty="0">
              <a:latin typeface="微软雅黑 Light" panose="020B0502040204020203" pitchFamily="34" charset="-122"/>
              <a:ea typeface="微软雅黑 Light" panose="020B0502040204020203" pitchFamily="34" charset="-122"/>
              <a:cs typeface="Microsoft YaHei Light" charset="-122"/>
            </a:endParaRP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作者： </a:t>
            </a:r>
            <a:r>
              <a:rPr lang="en-US" altLang="zh-CN" dirty="0" err="1">
                <a:latin typeface="微软雅黑 Light" panose="020B0502040204020203" pitchFamily="34" charset="-122"/>
                <a:ea typeface="微软雅黑 Light" panose="020B0502040204020203" pitchFamily="34" charset="-122"/>
                <a:cs typeface="Microsoft YaHei Light" charset="-122"/>
              </a:rPr>
              <a:t>Patrick.J.J</a:t>
            </a:r>
            <a:r>
              <a:rPr lang="en-US" altLang="zh-CN" dirty="0">
                <a:latin typeface="微软雅黑 Light" panose="020B0502040204020203" pitchFamily="34" charset="-122"/>
                <a:ea typeface="微软雅黑 Light" panose="020B0502040204020203" pitchFamily="34" charset="-122"/>
                <a:cs typeface="Microsoft YaHei Light" charset="-122"/>
              </a:rPr>
              <a:t>. </a:t>
            </a: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深入浅出</a:t>
            </a:r>
            <a:r>
              <a:rPr lang="en-US" altLang="zh-CN" dirty="0">
                <a:latin typeface="微软雅黑 Light" panose="020B0502040204020203" pitchFamily="34" charset="-122"/>
                <a:ea typeface="微软雅黑 Light" panose="020B0502040204020203" pitchFamily="34" charset="-122"/>
                <a:cs typeface="Microsoft YaHei Light" charset="-122"/>
              </a:rPr>
              <a:t>——MySQL</a:t>
            </a:r>
            <a:r>
              <a:rPr lang="zh-CN" altLang="en-US" dirty="0">
                <a:latin typeface="微软雅黑 Light" panose="020B0502040204020203" pitchFamily="34" charset="-122"/>
                <a:ea typeface="微软雅黑 Light" panose="020B0502040204020203" pitchFamily="34" charset="-122"/>
                <a:cs typeface="Microsoft YaHei Light" charset="-122"/>
              </a:rPr>
              <a:t>开发、管理与应用实例</a:t>
            </a:r>
            <a:r>
              <a:rPr lang="en-US" altLang="zh-CN" dirty="0">
                <a:latin typeface="微软雅黑 Light" panose="020B0502040204020203" pitchFamily="34" charset="-122"/>
                <a:ea typeface="微软雅黑 Light" panose="020B0502040204020203" pitchFamily="34" charset="-122"/>
                <a:cs typeface="Microsoft YaHei Light" charset="-122"/>
              </a:rPr>
              <a:t>》</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出版社：清华大学出版社 作者：邹建</a:t>
            </a: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a:t>
            </a:r>
            <a:r>
              <a:rPr lang="zh-CN" altLang="en-US" dirty="0">
                <a:latin typeface="微软雅黑 Light" panose="020B0502040204020203" pitchFamily="34" charset="-122"/>
                <a:ea typeface="微软雅黑 Light" panose="020B0502040204020203" pitchFamily="34" charset="-122"/>
                <a:cs typeface="Microsoft YaHei Light" charset="-122"/>
              </a:rPr>
              <a:t>数据库系统概论</a:t>
            </a:r>
            <a:r>
              <a:rPr lang="en-US" altLang="zh-CN" dirty="0">
                <a:latin typeface="微软雅黑 Light" panose="020B0502040204020203" pitchFamily="34" charset="-122"/>
                <a:ea typeface="微软雅黑 Light" panose="020B0502040204020203" pitchFamily="34" charset="-122"/>
                <a:cs typeface="Microsoft YaHei Light" charset="-122"/>
              </a:rPr>
              <a:t>》 </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出版社：高等教育出版社 作者：王珊，萨师煊</a:t>
            </a:r>
          </a:p>
          <a:p>
            <a:pPr>
              <a:lnSpc>
                <a:spcPct val="150000"/>
              </a:lnSpc>
            </a:pPr>
            <a:r>
              <a:rPr lang="en-US" altLang="zh-CN" dirty="0">
                <a:latin typeface="微软雅黑 Light" panose="020B0502040204020203" pitchFamily="34" charset="-122"/>
                <a:ea typeface="微软雅黑 Light" panose="020B0502040204020203" pitchFamily="34" charset="-122"/>
                <a:cs typeface="Microsoft YaHei Light" charset="-122"/>
              </a:rPr>
              <a:t>《Python</a:t>
            </a:r>
            <a:r>
              <a:rPr lang="zh-CN" altLang="en-US" dirty="0">
                <a:latin typeface="微软雅黑 Light" panose="020B0502040204020203" pitchFamily="34" charset="-122"/>
                <a:ea typeface="微软雅黑 Light" panose="020B0502040204020203" pitchFamily="34" charset="-122"/>
                <a:cs typeface="Microsoft YaHei Light" charset="-122"/>
              </a:rPr>
              <a:t>基础教程</a:t>
            </a:r>
            <a:r>
              <a:rPr lang="en-US" altLang="zh-CN" dirty="0">
                <a:latin typeface="微软雅黑 Light" panose="020B0502040204020203" pitchFamily="34" charset="-122"/>
                <a:ea typeface="微软雅黑 Light" panose="020B0502040204020203" pitchFamily="34" charset="-122"/>
                <a:cs typeface="Microsoft YaHei Light" charset="-122"/>
              </a:rPr>
              <a:t>》 </a:t>
            </a:r>
          </a:p>
          <a:p>
            <a:pPr>
              <a:lnSpc>
                <a:spcPct val="150000"/>
              </a:lnSpc>
            </a:pPr>
            <a:r>
              <a:rPr lang="zh-CN" altLang="en-US" dirty="0">
                <a:latin typeface="微软雅黑 Light" panose="020B0502040204020203" pitchFamily="34" charset="-122"/>
                <a:ea typeface="微软雅黑 Light" panose="020B0502040204020203" pitchFamily="34" charset="-122"/>
                <a:cs typeface="Microsoft YaHei Light" charset="-122"/>
              </a:rPr>
              <a:t>出版社：人民邮电出版 作者：</a:t>
            </a:r>
            <a:r>
              <a:rPr lang="en-US" altLang="zh-CN" dirty="0">
                <a:latin typeface="微软雅黑 Light" panose="020B0502040204020203" pitchFamily="34" charset="-122"/>
                <a:ea typeface="微软雅黑 Light" panose="020B0502040204020203" pitchFamily="34" charset="-122"/>
                <a:cs typeface="Microsoft YaHei Light" charset="-122"/>
              </a:rPr>
              <a:t>Magnus Lie </a:t>
            </a:r>
            <a:r>
              <a:rPr lang="en-US" altLang="zh-CN" dirty="0" err="1">
                <a:latin typeface="微软雅黑 Light" panose="020B0502040204020203" pitchFamily="34" charset="-122"/>
                <a:ea typeface="微软雅黑 Light" panose="020B0502040204020203" pitchFamily="34" charset="-122"/>
                <a:cs typeface="Microsoft YaHei Light" charset="-122"/>
              </a:rPr>
              <a:t>Hetland</a:t>
            </a:r>
            <a:endParaRPr lang="en-US" altLang="zh-CN" dirty="0">
              <a:latin typeface="微软雅黑 Light" panose="020B0502040204020203" pitchFamily="34" charset="-122"/>
              <a:ea typeface="微软雅黑 Light" panose="020B0502040204020203" pitchFamily="34" charset="-122"/>
              <a:cs typeface="Microsoft YaHei Light" charset="-122"/>
            </a:endParaRPr>
          </a:p>
        </p:txBody>
      </p:sp>
      <p:sp>
        <p:nvSpPr>
          <p:cNvPr id="12" name="文本框 11"/>
          <p:cNvSpPr txBox="1"/>
          <p:nvPr/>
        </p:nvSpPr>
        <p:spPr>
          <a:xfrm>
            <a:off x="2634343" y="887595"/>
            <a:ext cx="1415772" cy="461665"/>
          </a:xfrm>
          <a:prstGeom prst="rect">
            <a:avLst/>
          </a:prstGeom>
          <a:no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cs typeface="Microsoft YaHei" charset="-122"/>
              </a:rPr>
              <a:t>参考资料</a:t>
            </a:r>
          </a:p>
        </p:txBody>
      </p:sp>
    </p:spTree>
    <p:extLst>
      <p:ext uri="{BB962C8B-B14F-4D97-AF65-F5344CB8AC3E}">
        <p14:creationId xmlns:p14="http://schemas.microsoft.com/office/powerpoint/2010/main" val="9583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6D1BB74-1947-4A77-99FE-AC0CEF37B3FB}"/>
              </a:ext>
            </a:extLst>
          </p:cNvPr>
          <p:cNvSpPr/>
          <p:nvPr/>
        </p:nvSpPr>
        <p:spPr>
          <a:xfrm>
            <a:off x="3307451" y="1454011"/>
            <a:ext cx="3262432"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软件系统与其它系统的关系</a:t>
            </a:r>
          </a:p>
        </p:txBody>
      </p:sp>
      <p:sp>
        <p:nvSpPr>
          <p:cNvPr id="22" name="矩形 21"/>
          <p:cNvSpPr/>
          <p:nvPr/>
        </p:nvSpPr>
        <p:spPr>
          <a:xfrm>
            <a:off x="3307451" y="2007201"/>
            <a:ext cx="415498"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cs typeface="Microsoft YaHei Light" charset="-122"/>
              </a:rPr>
              <a:t>无</a:t>
            </a:r>
          </a:p>
        </p:txBody>
      </p:sp>
      <p:sp>
        <p:nvSpPr>
          <p:cNvPr id="24" name="矩形 23">
            <a:extLst>
              <a:ext uri="{FF2B5EF4-FFF2-40B4-BE49-F238E27FC236}">
                <a16:creationId xmlns:a16="http://schemas.microsoft.com/office/drawing/2014/main" id="{F6D1BB74-1947-4A77-99FE-AC0CEF37B3FB}"/>
              </a:ext>
            </a:extLst>
          </p:cNvPr>
          <p:cNvSpPr/>
          <p:nvPr/>
        </p:nvSpPr>
        <p:spPr>
          <a:xfrm>
            <a:off x="3307451" y="3714082"/>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标准、条约和约定</a:t>
            </a:r>
          </a:p>
        </p:txBody>
      </p:sp>
      <p:sp>
        <p:nvSpPr>
          <p:cNvPr id="25" name="矩形 24">
            <a:extLst>
              <a:ext uri="{FF2B5EF4-FFF2-40B4-BE49-F238E27FC236}">
                <a16:creationId xmlns:a16="http://schemas.microsoft.com/office/drawing/2014/main" id="{F6D1BB74-1947-4A77-99FE-AC0CEF37B3FB}"/>
              </a:ext>
            </a:extLst>
          </p:cNvPr>
          <p:cNvSpPr/>
          <p:nvPr/>
        </p:nvSpPr>
        <p:spPr>
          <a:xfrm>
            <a:off x="3307451" y="2587519"/>
            <a:ext cx="2749471"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软件系统于机构的关系</a:t>
            </a:r>
          </a:p>
        </p:txBody>
      </p:sp>
      <p:sp>
        <p:nvSpPr>
          <p:cNvPr id="26" name="矩形 25"/>
          <p:cNvSpPr/>
          <p:nvPr/>
        </p:nvSpPr>
        <p:spPr>
          <a:xfrm>
            <a:off x="3297191" y="3136308"/>
            <a:ext cx="415498"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cs typeface="Microsoft YaHei Light" charset="-122"/>
              </a:rPr>
              <a:t>无</a:t>
            </a:r>
          </a:p>
        </p:txBody>
      </p:sp>
      <p:sp>
        <p:nvSpPr>
          <p:cNvPr id="27" name="矩形 26"/>
          <p:cNvSpPr/>
          <p:nvPr/>
        </p:nvSpPr>
        <p:spPr>
          <a:xfrm>
            <a:off x="3297191" y="4265415"/>
            <a:ext cx="415498"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cs typeface="Microsoft YaHei Light" charset="-122"/>
              </a:rPr>
              <a:t>无</a:t>
            </a:r>
          </a:p>
        </p:txBody>
      </p:sp>
      <p:grpSp>
        <p:nvGrpSpPr>
          <p:cNvPr id="33"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34" name="矩形 33">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14F5AF5-4F44-499F-BC59-758FC0711E32}"/>
                </a:ext>
              </a:extLst>
            </p:cNvPr>
            <p:cNvSpPr txBox="1"/>
            <p:nvPr/>
          </p:nvSpPr>
          <p:spPr>
            <a:xfrm>
              <a:off x="179962" y="756880"/>
              <a:ext cx="1107996"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引言</a:t>
              </a:r>
            </a:p>
          </p:txBody>
        </p:sp>
        <p:sp>
          <p:nvSpPr>
            <p:cNvPr id="36" name="文本框 35">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Introduction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0283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033969" y="2003375"/>
            <a:ext cx="5246912" cy="1754326"/>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第一目标：打开</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，用户登录账号以后可以在</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界面输入关键字来获取所需信息。搜索得出的信息以弹窗形式呈现。不感兴趣的信息可以左滑删除，感兴趣的信息可以长按复制到聊天框发送。</a:t>
            </a:r>
            <a:endParaRPr lang="en-US" altLang="zh-CN" kern="100" dirty="0">
              <a:latin typeface="微软雅黑 Light" panose="020B0502040204020203" pitchFamily="34" charset="-122"/>
              <a:ea typeface="微软雅黑 Light" panose="020B0502040204020203" pitchFamily="34"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项目的目标</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646331"/>
            </a:xfrm>
            <a:prstGeom prst="rect">
              <a:avLst/>
            </a:prstGeom>
            <a:noFill/>
            <a:ln>
              <a:noFill/>
            </a:ln>
          </p:spPr>
          <p:txBody>
            <a:bodyPr wrap="squar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项目概述</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329094"/>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Project Overview</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 name="矩形 1"/>
          <p:cNvSpPr/>
          <p:nvPr/>
        </p:nvSpPr>
        <p:spPr>
          <a:xfrm>
            <a:off x="3033968" y="3855386"/>
            <a:ext cx="5246912" cy="1338828"/>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第二目标：用户提供社交账号（微博，微信等），后台用爬虫搜索账号数据，以此来获得所需信息。</a:t>
            </a:r>
            <a:endParaRPr lang="en-US" altLang="zh-CN" kern="100" dirty="0">
              <a:latin typeface="微软雅黑 Light" panose="020B0502040204020203" pitchFamily="34" charset="-122"/>
              <a:ea typeface="微软雅黑 Light" panose="020B0502040204020203" pitchFamily="34" charset="-122"/>
            </a:endParaRPr>
          </a:p>
          <a:p>
            <a:pPr>
              <a:lnSpc>
                <a:spcPct val="150000"/>
              </a:lnSpc>
            </a:pPr>
            <a:endParaRPr lang="zh-CN" altLang="en-US" kern="100" dirty="0">
              <a:latin typeface="微软雅黑 Light" panose="020B0502040204020203" pitchFamily="34" charset="-122"/>
              <a:ea typeface="微软雅黑 Light" panose="020B0502040204020203" pitchFamily="34" charset="-122"/>
            </a:endParaRPr>
          </a:p>
        </p:txBody>
      </p:sp>
      <p:sp>
        <p:nvSpPr>
          <p:cNvPr id="16" name="矩形 15"/>
          <p:cNvSpPr/>
          <p:nvPr/>
        </p:nvSpPr>
        <p:spPr>
          <a:xfrm>
            <a:off x="3033967" y="4951275"/>
            <a:ext cx="5246913" cy="1338828"/>
          </a:xfrm>
          <a:prstGeom prst="rect">
            <a:avLst/>
          </a:prstGeom>
        </p:spPr>
        <p:txBody>
          <a:bodyPr wrap="square">
            <a:sp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rPr>
              <a:t>第三目标：退出</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后若</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账号未退出登录，则以浮窗形式显示在当前屏幕上。若需使用，则直接点开浮窗，输入关键字实施操作。</a:t>
            </a:r>
          </a:p>
        </p:txBody>
      </p:sp>
    </p:spTree>
    <p:extLst>
      <p:ext uri="{BB962C8B-B14F-4D97-AF65-F5344CB8AC3E}">
        <p14:creationId xmlns:p14="http://schemas.microsoft.com/office/powerpoint/2010/main" val="6588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770</TotalTime>
  <Words>3147</Words>
  <Application>Microsoft Office PowerPoint</Application>
  <PresentationFormat>全屏显示(4:3)</PresentationFormat>
  <Paragraphs>455</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Microsoft YaHei Light</vt:lpstr>
      <vt:lpstr>等线</vt:lpstr>
      <vt:lpstr>等线 Light</vt:lpstr>
      <vt:lpstr>宋体</vt:lpstr>
      <vt:lpstr>微软雅黑</vt:lpstr>
      <vt:lpstr>微软雅黑</vt:lpstr>
      <vt:lpstr>微软雅黑 Light</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cmynanshen@qq.com</dc:creator>
  <cp:lastModifiedBy>sbqoo@qq.com</cp:lastModifiedBy>
  <cp:revision>73</cp:revision>
  <dcterms:created xsi:type="dcterms:W3CDTF">2018-03-18T13:41:17Z</dcterms:created>
  <dcterms:modified xsi:type="dcterms:W3CDTF">2018-03-26T04:34:32Z</dcterms:modified>
</cp:coreProperties>
</file>